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image/gif" Extension="gif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oleObject" PartName="/ppt/embeddings/oleObject3.bin"/>
  <Override ContentType="application/vnd.openxmlformats-officedocument.oleObject" PartName="/ppt/embeddings/oleObject6.bin"/>
  <Override ContentType="application/vnd.openxmlformats-officedocument.oleObject" PartName="/ppt/embeddings/oleObject5.bin"/>
  <Override ContentType="application/vnd.openxmlformats-officedocument.oleObject" PartName="/ppt/embeddings/oleObject4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63" roundtripDataSignature="AMtx7mgdCLwmNIz81rfg20YesJia2tJ1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3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5.vml.rels><?xml version="1.0" encoding="UTF-8" standalone="yes"?><Relationships xmlns="http://schemas.openxmlformats.org/package/2006/relationships"><Relationship Id="rId1" Type="http://schemas.openxmlformats.org/officeDocument/2006/relationships/image" Target="../media/image35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0:notes"/>
          <p:cNvSpPr/>
          <p:nvPr>
            <p:ph idx="2" type="sldImg"/>
          </p:nvPr>
        </p:nvSpPr>
        <p:spPr>
          <a:xfrm>
            <a:off x="841375" y="241300"/>
            <a:ext cx="5233988" cy="39258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p10:notes"/>
          <p:cNvSpPr txBox="1"/>
          <p:nvPr>
            <p:ph idx="1" type="body"/>
          </p:nvPr>
        </p:nvSpPr>
        <p:spPr>
          <a:xfrm>
            <a:off x="395288" y="4306888"/>
            <a:ext cx="5989637" cy="41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11:notes"/>
          <p:cNvSpPr/>
          <p:nvPr>
            <p:ph idx="2" type="sldImg"/>
          </p:nvPr>
        </p:nvSpPr>
        <p:spPr>
          <a:xfrm>
            <a:off x="841375" y="241300"/>
            <a:ext cx="5233988" cy="39258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395288" y="4306888"/>
            <a:ext cx="5989637" cy="41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841375" y="241300"/>
            <a:ext cx="5233988" cy="39258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395288" y="4306888"/>
            <a:ext cx="5989637" cy="41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2713" lvl="0" marL="112713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841375" y="241300"/>
            <a:ext cx="5233988" cy="39258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Google Shape;189;p14:notes"/>
          <p:cNvSpPr txBox="1"/>
          <p:nvPr>
            <p:ph idx="1" type="body"/>
          </p:nvPr>
        </p:nvSpPr>
        <p:spPr>
          <a:xfrm>
            <a:off x="395288" y="4306888"/>
            <a:ext cx="5989637" cy="41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16:notes"/>
          <p:cNvSpPr/>
          <p:nvPr>
            <p:ph idx="2" type="sldImg"/>
          </p:nvPr>
        </p:nvSpPr>
        <p:spPr>
          <a:xfrm>
            <a:off x="841375" y="241300"/>
            <a:ext cx="5233988" cy="39258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p16:notes"/>
          <p:cNvSpPr txBox="1"/>
          <p:nvPr>
            <p:ph idx="1" type="body"/>
          </p:nvPr>
        </p:nvSpPr>
        <p:spPr>
          <a:xfrm>
            <a:off x="395288" y="4306888"/>
            <a:ext cx="5989637" cy="41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17:notes"/>
          <p:cNvSpPr/>
          <p:nvPr>
            <p:ph idx="2" type="sldImg"/>
          </p:nvPr>
        </p:nvSpPr>
        <p:spPr>
          <a:xfrm>
            <a:off x="841375" y="241300"/>
            <a:ext cx="5233988" cy="39258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p17:notes"/>
          <p:cNvSpPr txBox="1"/>
          <p:nvPr>
            <p:ph idx="1" type="body"/>
          </p:nvPr>
        </p:nvSpPr>
        <p:spPr>
          <a:xfrm>
            <a:off x="395288" y="4306888"/>
            <a:ext cx="5989637" cy="41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22:notes"/>
          <p:cNvSpPr/>
          <p:nvPr>
            <p:ph idx="2" type="sldImg"/>
          </p:nvPr>
        </p:nvSpPr>
        <p:spPr>
          <a:xfrm>
            <a:off x="841375" y="241300"/>
            <a:ext cx="5233988" cy="39258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9" name="Google Shape;269;p22:notes"/>
          <p:cNvSpPr txBox="1"/>
          <p:nvPr>
            <p:ph idx="1" type="body"/>
          </p:nvPr>
        </p:nvSpPr>
        <p:spPr>
          <a:xfrm>
            <a:off x="395288" y="4306888"/>
            <a:ext cx="5989637" cy="41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Google Shape;278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7" name="Google Shape;287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30:notes"/>
          <p:cNvSpPr/>
          <p:nvPr>
            <p:ph idx="2" type="sldImg"/>
          </p:nvPr>
        </p:nvSpPr>
        <p:spPr>
          <a:xfrm>
            <a:off x="841375" y="241300"/>
            <a:ext cx="5233988" cy="39258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p30:notes"/>
          <p:cNvSpPr txBox="1"/>
          <p:nvPr>
            <p:ph idx="1" type="body"/>
          </p:nvPr>
        </p:nvSpPr>
        <p:spPr>
          <a:xfrm>
            <a:off x="395288" y="4306888"/>
            <a:ext cx="5989637" cy="41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2" name="Google Shape;34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3" name="Google Shape;34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7" name="Google Shape;3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1.#</a:t>
            </a:r>
            <a:endParaRPr/>
          </a:p>
        </p:txBody>
      </p:sp>
      <p:sp>
        <p:nvSpPr>
          <p:cNvPr id="380" name="Google Shape;38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1" name="Google Shape;38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1.#</a:t>
            </a:r>
            <a:endParaRPr/>
          </a:p>
        </p:txBody>
      </p:sp>
      <p:sp>
        <p:nvSpPr>
          <p:cNvPr id="388" name="Google Shape;38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1.#</a:t>
            </a:r>
            <a:endParaRPr/>
          </a:p>
        </p:txBody>
      </p:sp>
      <p:sp>
        <p:nvSpPr>
          <p:cNvPr id="396" name="Google Shape;39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Google Shape;39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1.#</a:t>
            </a:r>
            <a:endParaRPr/>
          </a:p>
        </p:txBody>
      </p:sp>
      <p:sp>
        <p:nvSpPr>
          <p:cNvPr id="404" name="Google Shape;404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5" name="Google Shape;40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1.#</a:t>
            </a:r>
            <a:endParaRPr/>
          </a:p>
        </p:txBody>
      </p:sp>
      <p:sp>
        <p:nvSpPr>
          <p:cNvPr id="412" name="Google Shape;412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3" name="Google Shape;41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1.#</a:t>
            </a:r>
            <a:endParaRPr/>
          </a:p>
        </p:txBody>
      </p:sp>
      <p:sp>
        <p:nvSpPr>
          <p:cNvPr id="420" name="Google Shape;420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1" name="Google Shape;42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9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1.#</a:t>
            </a:r>
            <a:endParaRPr/>
          </a:p>
        </p:txBody>
      </p:sp>
      <p:sp>
        <p:nvSpPr>
          <p:cNvPr id="428" name="Google Shape;428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9" name="Google Shape;42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43:notes"/>
          <p:cNvSpPr/>
          <p:nvPr>
            <p:ph idx="2" type="sldImg"/>
          </p:nvPr>
        </p:nvSpPr>
        <p:spPr>
          <a:xfrm>
            <a:off x="841375" y="241300"/>
            <a:ext cx="5233988" cy="39258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0" name="Google Shape;460;p43:notes"/>
          <p:cNvSpPr txBox="1"/>
          <p:nvPr>
            <p:ph idx="1" type="body"/>
          </p:nvPr>
        </p:nvSpPr>
        <p:spPr>
          <a:xfrm>
            <a:off x="395288" y="4306888"/>
            <a:ext cx="5989637" cy="41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4" name="Google Shape;484;p46:notes"/>
          <p:cNvSpPr/>
          <p:nvPr>
            <p:ph idx="2" type="sldImg"/>
          </p:nvPr>
        </p:nvSpPr>
        <p:spPr>
          <a:xfrm>
            <a:off x="841375" y="241300"/>
            <a:ext cx="5233988" cy="39258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5" name="Google Shape;485;p46:notes"/>
          <p:cNvSpPr txBox="1"/>
          <p:nvPr>
            <p:ph idx="1" type="body"/>
          </p:nvPr>
        </p:nvSpPr>
        <p:spPr>
          <a:xfrm>
            <a:off x="395288" y="4306888"/>
            <a:ext cx="5989637" cy="41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9" name="Google Shape;539;p52:notes"/>
          <p:cNvSpPr/>
          <p:nvPr>
            <p:ph idx="2" type="sldImg"/>
          </p:nvPr>
        </p:nvSpPr>
        <p:spPr>
          <a:xfrm>
            <a:off x="841375" y="241300"/>
            <a:ext cx="5233988" cy="39258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0" name="Google Shape;540;p52:notes"/>
          <p:cNvSpPr txBox="1"/>
          <p:nvPr>
            <p:ph idx="1" type="body"/>
          </p:nvPr>
        </p:nvSpPr>
        <p:spPr>
          <a:xfrm>
            <a:off x="395288" y="4306888"/>
            <a:ext cx="5989637" cy="41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4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1.#</a:t>
            </a:r>
            <a:endParaRPr/>
          </a:p>
        </p:txBody>
      </p:sp>
      <p:sp>
        <p:nvSpPr>
          <p:cNvPr id="555" name="Google Shape;555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Google Shape;55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59"/>
          <p:cNvCxnSpPr/>
          <p:nvPr/>
        </p:nvCxnSpPr>
        <p:spPr>
          <a:xfrm>
            <a:off x="0" y="3505200"/>
            <a:ext cx="91440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Google Shape;17;p59"/>
          <p:cNvSpPr txBox="1"/>
          <p:nvPr>
            <p:ph type="ctrTitle"/>
          </p:nvPr>
        </p:nvSpPr>
        <p:spPr>
          <a:xfrm>
            <a:off x="990600" y="1676400"/>
            <a:ext cx="7772400" cy="14620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720"/>
              </a:spcBef>
              <a:spcAft>
                <a:spcPts val="0"/>
              </a:spcAft>
              <a:buSzPts val="2160"/>
              <a:buFont typeface="Noto Sans Symbols"/>
              <a:buNone/>
              <a:defRPr sz="3600"/>
            </a:lvl1pPr>
            <a:lvl2pPr lvl="1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8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8"/>
          <p:cNvSpPr txBox="1"/>
          <p:nvPr>
            <p:ph idx="1" type="body"/>
          </p:nvPr>
        </p:nvSpPr>
        <p:spPr>
          <a:xfrm rot="5400000">
            <a:off x="2267744" y="-362743"/>
            <a:ext cx="4608513" cy="83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7" name="Google Shape;57;p68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9"/>
          <p:cNvSpPr txBox="1"/>
          <p:nvPr>
            <p:ph type="title"/>
          </p:nvPr>
        </p:nvSpPr>
        <p:spPr>
          <a:xfrm rot="5400000">
            <a:off x="4839494" y="2209007"/>
            <a:ext cx="5751513" cy="20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9"/>
          <p:cNvSpPr txBox="1"/>
          <p:nvPr>
            <p:ph idx="1" type="body"/>
          </p:nvPr>
        </p:nvSpPr>
        <p:spPr>
          <a:xfrm rot="5400000">
            <a:off x="572294" y="189707"/>
            <a:ext cx="5751513" cy="61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1" name="Google Shape;61;p69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0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1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1"/>
          <p:cNvSpPr txBox="1"/>
          <p:nvPr>
            <p:ph idx="1" type="body"/>
          </p:nvPr>
        </p:nvSpPr>
        <p:spPr>
          <a:xfrm>
            <a:off x="381000" y="1524000"/>
            <a:ext cx="8382000" cy="4608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4" name="Google Shape;24;p61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2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2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99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77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/>
        </p:txBody>
      </p:sp>
      <p:sp>
        <p:nvSpPr>
          <p:cNvPr id="31" name="Google Shape;31;p63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4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4"/>
          <p:cNvSpPr txBox="1"/>
          <p:nvPr>
            <p:ph idx="1" type="body"/>
          </p:nvPr>
        </p:nvSpPr>
        <p:spPr>
          <a:xfrm>
            <a:off x="381000" y="1524000"/>
            <a:ext cx="4114800" cy="4608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5280" lvl="0" marL="457200" algn="l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indent="-312419" lvl="1" marL="914400" algn="l">
              <a:spcBef>
                <a:spcPts val="480"/>
              </a:spcBef>
              <a:spcAft>
                <a:spcPts val="0"/>
              </a:spcAft>
              <a:buSzPts val="1320"/>
              <a:buChar char="■"/>
              <a:defRPr sz="2400"/>
            </a:lvl2pPr>
            <a:lvl3pPr indent="-292100" lvl="2" marL="13716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/>
        </p:txBody>
      </p:sp>
      <p:sp>
        <p:nvSpPr>
          <p:cNvPr id="35" name="Google Shape;35;p64"/>
          <p:cNvSpPr txBox="1"/>
          <p:nvPr>
            <p:ph idx="2" type="body"/>
          </p:nvPr>
        </p:nvSpPr>
        <p:spPr>
          <a:xfrm>
            <a:off x="4648200" y="1524000"/>
            <a:ext cx="4114800" cy="4608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5280" lvl="0" marL="457200" algn="l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indent="-312419" lvl="1" marL="914400" algn="l">
              <a:spcBef>
                <a:spcPts val="480"/>
              </a:spcBef>
              <a:spcAft>
                <a:spcPts val="0"/>
              </a:spcAft>
              <a:buSzPts val="1320"/>
              <a:buChar char="■"/>
              <a:defRPr sz="2400"/>
            </a:lvl2pPr>
            <a:lvl3pPr indent="-292100" lvl="2" marL="13716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/>
        </p:txBody>
      </p:sp>
      <p:sp>
        <p:nvSpPr>
          <p:cNvPr id="36" name="Google Shape;36;p64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4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1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9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88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9pPr>
          </a:lstStyle>
          <a:p/>
        </p:txBody>
      </p:sp>
      <p:sp>
        <p:nvSpPr>
          <p:cNvPr id="40" name="Google Shape;40;p6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algn="l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indent="-298450" lvl="1" marL="914400" algn="l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3pPr>
            <a:lvl4pPr indent="-284480" lvl="3" marL="1828800" algn="l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indent="-279400" lvl="4" marL="22860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indent="-279400" lvl="5" marL="27432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indent="-279400" lvl="6" marL="3200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indent="-279400" lvl="7" marL="36576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indent="-279400" lvl="8" marL="41148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/>
        </p:txBody>
      </p:sp>
      <p:sp>
        <p:nvSpPr>
          <p:cNvPr id="41" name="Google Shape;41;p6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4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1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9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88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9pPr>
          </a:lstStyle>
          <a:p/>
        </p:txBody>
      </p:sp>
      <p:sp>
        <p:nvSpPr>
          <p:cNvPr id="42" name="Google Shape;42;p6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algn="l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indent="-298450" lvl="1" marL="914400" algn="l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3pPr>
            <a:lvl4pPr indent="-284480" lvl="3" marL="1828800" algn="l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indent="-279400" lvl="4" marL="22860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indent="-279400" lvl="5" marL="27432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indent="-279400" lvl="6" marL="3200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indent="-279400" lvl="7" marL="36576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indent="-279400" lvl="8" marL="41148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/>
        </p:txBody>
      </p:sp>
      <p:sp>
        <p:nvSpPr>
          <p:cNvPr id="43" name="Google Shape;43;p65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0520" lvl="0" marL="457200" algn="l">
              <a:spcBef>
                <a:spcPts val="640"/>
              </a:spcBef>
              <a:spcAft>
                <a:spcPts val="0"/>
              </a:spcAft>
              <a:buSzPts val="1920"/>
              <a:buChar char="■"/>
              <a:defRPr sz="3200"/>
            </a:lvl1pPr>
            <a:lvl2pPr indent="-326390" lvl="1" marL="914400" algn="l">
              <a:spcBef>
                <a:spcPts val="560"/>
              </a:spcBef>
              <a:spcAft>
                <a:spcPts val="0"/>
              </a:spcAft>
              <a:buSzPts val="1540"/>
              <a:buChar char="■"/>
              <a:defRPr sz="2800"/>
            </a:lvl2pPr>
            <a:lvl3pPr indent="-304800" lvl="2" marL="1371600" algn="l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2400"/>
            </a:lvl3pPr>
            <a:lvl4pPr indent="-298450" lvl="3" marL="1828800" algn="l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4pPr>
            <a:lvl5pPr indent="-292100" lvl="4" marL="22860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5pPr>
            <a:lvl6pPr indent="-292100" lvl="5" marL="27432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6pPr>
            <a:lvl7pPr indent="-292100" lvl="6" marL="32004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7pPr>
            <a:lvl8pPr indent="-292100" lvl="7" marL="36576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8pPr>
            <a:lvl9pPr indent="-292100" lvl="8" marL="41148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9pPr>
          </a:lstStyle>
          <a:p/>
        </p:txBody>
      </p:sp>
      <p:sp>
        <p:nvSpPr>
          <p:cNvPr id="47" name="Google Shape;47;p6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/>
        </p:txBody>
      </p:sp>
      <p:sp>
        <p:nvSpPr>
          <p:cNvPr id="48" name="Google Shape;48;p66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2" name="Google Shape;52;p6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/>
        </p:txBody>
      </p:sp>
      <p:sp>
        <p:nvSpPr>
          <p:cNvPr id="53" name="Google Shape;53;p67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" name="Google Shape;11;p58"/>
          <p:cNvSpPr txBox="1"/>
          <p:nvPr>
            <p:ph idx="1" type="body"/>
          </p:nvPr>
        </p:nvSpPr>
        <p:spPr>
          <a:xfrm>
            <a:off x="381000" y="1524000"/>
            <a:ext cx="8382000" cy="4608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921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21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921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921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" name="Google Shape;12;p58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58"/>
          <p:cNvCxnSpPr/>
          <p:nvPr/>
        </p:nvCxnSpPr>
        <p:spPr>
          <a:xfrm>
            <a:off x="0" y="1295400"/>
            <a:ext cx="91440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" name="Google Shape;14;p58"/>
          <p:cNvSpPr/>
          <p:nvPr/>
        </p:nvSpPr>
        <p:spPr>
          <a:xfrm>
            <a:off x="381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CSE 320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10" Type="http://schemas.openxmlformats.org/officeDocument/2006/relationships/image" Target="../media/image7.png"/><Relationship Id="rId9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10" Type="http://schemas.openxmlformats.org/officeDocument/2006/relationships/image" Target="../media/image21.png"/><Relationship Id="rId9" Type="http://schemas.openxmlformats.org/officeDocument/2006/relationships/image" Target="../media/image12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Relationship Id="rId8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vmlDrawing" Target="../drawings/vmlDrawing3.vml"/><Relationship Id="rId4" Type="http://schemas.openxmlformats.org/officeDocument/2006/relationships/image" Target="../media/image25.jpg"/><Relationship Id="rId11" Type="http://schemas.openxmlformats.org/officeDocument/2006/relationships/oleObject" Target="../embeddings/oleObject4.bin"/><Relationship Id="rId10" Type="http://schemas.openxmlformats.org/officeDocument/2006/relationships/oleObject" Target="../embeddings/oleObject4.bin"/><Relationship Id="rId12" Type="http://schemas.openxmlformats.org/officeDocument/2006/relationships/image" Target="../media/image32.png"/><Relationship Id="rId9" Type="http://schemas.openxmlformats.org/officeDocument/2006/relationships/image" Target="../media/image31.png"/><Relationship Id="rId5" Type="http://schemas.openxmlformats.org/officeDocument/2006/relationships/image" Target="../media/image33.jpg"/><Relationship Id="rId6" Type="http://schemas.openxmlformats.org/officeDocument/2006/relationships/image" Target="../media/image29.jpg"/><Relationship Id="rId7" Type="http://schemas.openxmlformats.org/officeDocument/2006/relationships/oleObject" Target="../embeddings/oleObject3.bin"/><Relationship Id="rId8" Type="http://schemas.openxmlformats.org/officeDocument/2006/relationships/oleObject" Target="../embeddings/oleObject3.bin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vmlDrawing" Target="../drawings/vmlDrawing4.vml"/><Relationship Id="rId4" Type="http://schemas.openxmlformats.org/officeDocument/2006/relationships/oleObject" Target="../embeddings/oleObject5.bin"/><Relationship Id="rId5" Type="http://schemas.openxmlformats.org/officeDocument/2006/relationships/oleObject" Target="../embeddings/oleObject5.bin"/><Relationship Id="rId6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vmlDrawing" Target="../drawings/vmlDrawing5.vml"/><Relationship Id="rId4" Type="http://schemas.openxmlformats.org/officeDocument/2006/relationships/oleObject" Target="../embeddings/oleObject6.bin"/><Relationship Id="rId5" Type="http://schemas.openxmlformats.org/officeDocument/2006/relationships/oleObject" Target="../embeddings/oleObject6.bin"/><Relationship Id="rId6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Relationship Id="rId4" Type="http://schemas.openxmlformats.org/officeDocument/2006/relationships/image" Target="../media/image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2.png"/><Relationship Id="rId4" Type="http://schemas.openxmlformats.org/officeDocument/2006/relationships/image" Target="../media/image7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2.gif"/><Relationship Id="rId4" Type="http://schemas.openxmlformats.org/officeDocument/2006/relationships/image" Target="../media/image7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8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/>
          <p:nvPr>
            <p:ph type="ctrTitle"/>
          </p:nvPr>
        </p:nvSpPr>
        <p:spPr>
          <a:xfrm>
            <a:off x="685800" y="1600200"/>
            <a:ext cx="77724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CSE 320 /EEE 361</a:t>
            </a:r>
            <a:br>
              <a:rPr lang="en-US"/>
            </a:br>
            <a:r>
              <a:rPr lang="en-US"/>
              <a:t>Data Communications</a:t>
            </a:r>
            <a:endParaRPr/>
          </a:p>
        </p:txBody>
      </p:sp>
      <p:sp>
        <p:nvSpPr>
          <p:cNvPr id="67" name="Google Shape;67;p1"/>
          <p:cNvSpPr txBox="1"/>
          <p:nvPr>
            <p:ph idx="1" type="subTitle"/>
          </p:nvPr>
        </p:nvSpPr>
        <p:spPr>
          <a:xfrm>
            <a:off x="990600" y="38100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640"/>
              <a:buFont typeface="Noto Sans Symbols"/>
              <a:buNone/>
            </a:pPr>
            <a:r>
              <a:rPr lang="en-US" sz="4400"/>
              <a:t>Introduction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1" name="Google Shape;141;p10"/>
          <p:cNvSpPr txBox="1"/>
          <p:nvPr>
            <p:ph type="title"/>
          </p:nvPr>
        </p:nvSpPr>
        <p:spPr>
          <a:xfrm>
            <a:off x="655638" y="300038"/>
            <a:ext cx="8145462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Elements of Communication</a:t>
            </a:r>
            <a:endParaRPr/>
          </a:p>
        </p:txBody>
      </p:sp>
      <p:pic>
        <p:nvPicPr>
          <p:cNvPr id="142" name="Google Shape;14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2209800"/>
            <a:ext cx="3705225" cy="31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0" y="2590800"/>
            <a:ext cx="3571875" cy="245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828800"/>
            <a:ext cx="1303338" cy="346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29200" y="2908300"/>
            <a:ext cx="533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86400" y="3276600"/>
            <a:ext cx="457200" cy="36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91400" y="4203700"/>
            <a:ext cx="533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57400" y="2819400"/>
            <a:ext cx="1219200" cy="41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24200" y="1905000"/>
            <a:ext cx="1341438" cy="371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71800" y="1828800"/>
            <a:ext cx="1425575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7" name="Google Shape;157;p11"/>
          <p:cNvSpPr txBox="1"/>
          <p:nvPr>
            <p:ph type="title"/>
          </p:nvPr>
        </p:nvSpPr>
        <p:spPr>
          <a:xfrm>
            <a:off x="655638" y="300038"/>
            <a:ext cx="8145462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Elements of Communication</a:t>
            </a:r>
            <a:endParaRPr/>
          </a:p>
        </p:txBody>
      </p:sp>
      <p:sp>
        <p:nvSpPr>
          <p:cNvPr id="158" name="Google Shape;158;p11"/>
          <p:cNvSpPr txBox="1"/>
          <p:nvPr>
            <p:ph idx="1" type="body"/>
          </p:nvPr>
        </p:nvSpPr>
        <p:spPr>
          <a:xfrm>
            <a:off x="381000" y="5638800"/>
            <a:ext cx="8382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What are the elements?</a:t>
            </a:r>
            <a:endParaRPr/>
          </a:p>
        </p:txBody>
      </p:sp>
      <p:pic>
        <p:nvPicPr>
          <p:cNvPr id="159" name="Google Shape;1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2209800"/>
            <a:ext cx="3705225" cy="31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0" y="2590800"/>
            <a:ext cx="3571875" cy="245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5105400"/>
            <a:ext cx="990600" cy="5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6400" y="1524000"/>
            <a:ext cx="1371600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24200" y="5181600"/>
            <a:ext cx="1133475" cy="395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400" y="3733800"/>
            <a:ext cx="990600" cy="5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34200" y="4953000"/>
            <a:ext cx="1133475" cy="395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2200" y="2819400"/>
            <a:ext cx="1371600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800" y="2514600"/>
            <a:ext cx="1219200" cy="41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4114800"/>
            <a:ext cx="1219200" cy="41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72200" y="3657600"/>
            <a:ext cx="457200" cy="36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1000" y="1828800"/>
            <a:ext cx="876300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7" name="Google Shape;177;p12"/>
          <p:cNvSpPr txBox="1"/>
          <p:nvPr>
            <p:ph idx="1" type="body"/>
          </p:nvPr>
        </p:nvSpPr>
        <p:spPr>
          <a:xfrm>
            <a:off x="457200" y="1600200"/>
            <a:ext cx="8153400" cy="4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1" marL="57467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Tahoma"/>
              <a:buChar char="•"/>
            </a:pPr>
            <a:r>
              <a:rPr b="1" lang="en-US">
                <a:solidFill>
                  <a:schemeClr val="folHlink"/>
                </a:solidFill>
              </a:rPr>
              <a:t>Devices (Sender/Receiver) </a:t>
            </a:r>
            <a:endParaRPr/>
          </a:p>
          <a:p>
            <a:pPr indent="-152400" lvl="2" marL="91440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ahoma"/>
              <a:buChar char="•"/>
            </a:pPr>
            <a:r>
              <a:rPr lang="en-US"/>
              <a:t>These are used to communicate with one another</a:t>
            </a:r>
            <a:endParaRPr/>
          </a:p>
          <a:p>
            <a:pPr indent="0" lvl="1" marL="574675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ahoma"/>
              <a:buNone/>
            </a:pPr>
            <a:r>
              <a:t/>
            </a:r>
            <a:endParaRPr b="1">
              <a:solidFill>
                <a:schemeClr val="folHlink"/>
              </a:solidFill>
            </a:endParaRPr>
          </a:p>
          <a:p>
            <a:pPr indent="-177800" lvl="1" marL="574675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ahoma"/>
              <a:buChar char="•"/>
            </a:pPr>
            <a:r>
              <a:rPr b="1" lang="en-US">
                <a:solidFill>
                  <a:schemeClr val="folHlink"/>
                </a:solidFill>
              </a:rPr>
              <a:t>Medium</a:t>
            </a:r>
            <a:endParaRPr/>
          </a:p>
          <a:p>
            <a:pPr indent="-152400" lvl="2" marL="91440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ahoma"/>
              <a:buChar char="•"/>
            </a:pPr>
            <a:r>
              <a:rPr lang="en-US"/>
              <a:t>This is how the devices are connected together</a:t>
            </a:r>
            <a:endParaRPr/>
          </a:p>
          <a:p>
            <a:pPr indent="0" lvl="1" marL="574675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ahoma"/>
              <a:buNone/>
            </a:pPr>
            <a:r>
              <a:t/>
            </a:r>
            <a:endParaRPr b="1">
              <a:solidFill>
                <a:schemeClr val="folHlink"/>
              </a:solidFill>
            </a:endParaRPr>
          </a:p>
          <a:p>
            <a:pPr indent="-177800" lvl="1" marL="574675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ahoma"/>
              <a:buChar char="•"/>
            </a:pPr>
            <a:r>
              <a:rPr b="1" lang="en-US">
                <a:solidFill>
                  <a:schemeClr val="folHlink"/>
                </a:solidFill>
              </a:rPr>
              <a:t>Messages</a:t>
            </a:r>
            <a:endParaRPr/>
          </a:p>
          <a:p>
            <a:pPr indent="-152400" lvl="2" marL="91440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ahoma"/>
              <a:buChar char="•"/>
            </a:pPr>
            <a:r>
              <a:rPr lang="en-US"/>
              <a:t>Information that travels over the medium</a:t>
            </a:r>
            <a:endParaRPr/>
          </a:p>
          <a:p>
            <a:pPr indent="0" lvl="1" marL="574675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ahoma"/>
              <a:buNone/>
            </a:pPr>
            <a:r>
              <a:t/>
            </a:r>
            <a:endParaRPr b="1">
              <a:solidFill>
                <a:schemeClr val="folHlink"/>
              </a:solidFill>
            </a:endParaRPr>
          </a:p>
          <a:p>
            <a:pPr indent="-177800" lvl="1" marL="574675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ahoma"/>
              <a:buChar char="•"/>
            </a:pPr>
            <a:r>
              <a:rPr b="1" lang="en-US">
                <a:solidFill>
                  <a:schemeClr val="folHlink"/>
                </a:solidFill>
              </a:rPr>
              <a:t>Rules</a:t>
            </a:r>
            <a:endParaRPr/>
          </a:p>
          <a:p>
            <a:pPr indent="-152400" lvl="2" marL="91440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ahoma"/>
              <a:buChar char="•"/>
            </a:pPr>
            <a:r>
              <a:rPr lang="en-US"/>
              <a:t>Governs how messages flow across network</a:t>
            </a:r>
            <a:endParaRPr/>
          </a:p>
        </p:txBody>
      </p:sp>
      <p:sp>
        <p:nvSpPr>
          <p:cNvPr id="178" name="Google Shape;178;p12"/>
          <p:cNvSpPr/>
          <p:nvPr/>
        </p:nvSpPr>
        <p:spPr>
          <a:xfrm>
            <a:off x="655638" y="300038"/>
            <a:ext cx="8145462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Elements of Communication over Networks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4" name="Google Shape;1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828800"/>
            <a:ext cx="6781800" cy="432593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3"/>
          <p:cNvSpPr/>
          <p:nvPr/>
        </p:nvSpPr>
        <p:spPr>
          <a:xfrm>
            <a:off x="655638" y="300038"/>
            <a:ext cx="8145462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Elements of Communication over Networks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2" name="Google Shape;192;p14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Elements/Components</a:t>
            </a:r>
            <a:endParaRPr/>
          </a:p>
        </p:txBody>
      </p:sp>
      <p:sp>
        <p:nvSpPr>
          <p:cNvPr id="193" name="Google Shape;193;p14"/>
          <p:cNvSpPr txBox="1"/>
          <p:nvPr>
            <p:ph idx="1" type="body"/>
          </p:nvPr>
        </p:nvSpPr>
        <p:spPr>
          <a:xfrm>
            <a:off x="655638" y="1392238"/>
            <a:ext cx="7940675" cy="507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540"/>
              <a:buChar char="■"/>
            </a:pPr>
            <a:r>
              <a:rPr lang="en-US"/>
              <a:t>Network Devices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SzPts val="1200"/>
              <a:buChar char="■"/>
            </a:pPr>
            <a:r>
              <a:rPr lang="en-US"/>
              <a:t>Hardware (Devices and Media)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SzPts val="1200"/>
              <a:buChar char="■"/>
            </a:pPr>
            <a:r>
              <a:rPr lang="en-US"/>
              <a:t>Software (Services and Processes) </a:t>
            </a:r>
            <a:endParaRPr/>
          </a:p>
          <a:p>
            <a:pPr indent="-220980" lvl="0" marL="342900" rtl="0" algn="l">
              <a:spcBef>
                <a:spcPts val="64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  <p:pic>
        <p:nvPicPr>
          <p:cNvPr id="194" name="Google Shape;1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725" y="3086100"/>
            <a:ext cx="7748588" cy="3367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0" name="Google Shape;200;p15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Devices</a:t>
            </a:r>
            <a:endParaRPr/>
          </a:p>
        </p:txBody>
      </p:sp>
      <p:sp>
        <p:nvSpPr>
          <p:cNvPr id="201" name="Google Shape;201;p15"/>
          <p:cNvSpPr txBox="1"/>
          <p:nvPr>
            <p:ph idx="1" type="body"/>
          </p:nvPr>
        </p:nvSpPr>
        <p:spPr>
          <a:xfrm>
            <a:off x="381000" y="1792288"/>
            <a:ext cx="8382000" cy="506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622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800"/>
          </a:p>
          <a:p>
            <a:pPr indent="-23622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800"/>
          </a:p>
          <a:p>
            <a:pPr indent="-23622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800"/>
          </a:p>
          <a:p>
            <a:pPr indent="-23622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800"/>
          </a:p>
          <a:p>
            <a:pPr indent="-23622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800"/>
          </a:p>
          <a:p>
            <a:pPr indent="-23622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800"/>
          </a:p>
          <a:p>
            <a:pPr indent="-23622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800"/>
          </a:p>
          <a:p>
            <a:pPr indent="-23622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800"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Two Types: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1540"/>
              <a:buChar char="■"/>
            </a:pPr>
            <a:r>
              <a:rPr lang="en-US"/>
              <a:t>End Devices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1540"/>
              <a:buChar char="■"/>
            </a:pPr>
            <a:r>
              <a:rPr lang="en-US"/>
              <a:t>Intermediary Devices</a:t>
            </a:r>
            <a:endParaRPr/>
          </a:p>
          <a:p>
            <a:pPr indent="-23622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800"/>
          </a:p>
        </p:txBody>
      </p:sp>
      <p:graphicFrame>
        <p:nvGraphicFramePr>
          <p:cNvPr id="202" name="Google Shape;202;p15"/>
          <p:cNvGraphicFramePr/>
          <p:nvPr/>
        </p:nvGraphicFramePr>
        <p:xfrm>
          <a:off x="304800" y="1447800"/>
          <a:ext cx="8305800" cy="3646488"/>
        </p:xfrm>
        <a:graphic>
          <a:graphicData uri="http://schemas.openxmlformats.org/presentationml/2006/ole">
            <mc:AlternateContent>
              <mc:Choice Requires="v">
                <p:oleObj r:id="rId4" imgH="3646488" imgW="8305800" progId="Paint.Picture" spid="_x0000_s1">
                  <p:embed/>
                </p:oleObj>
              </mc:Choice>
              <mc:Fallback>
                <p:oleObj r:id="rId5" imgH="3646488" imgW="8305800" progId="Paint.Picture">
                  <p:embed/>
                  <p:pic>
                    <p:nvPicPr>
                      <p:cNvPr id="202" name="Google Shape;202;p1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04800" y="1447800"/>
                        <a:ext cx="8305800" cy="364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9" name="Google Shape;209;p16"/>
          <p:cNvSpPr txBox="1"/>
          <p:nvPr>
            <p:ph type="title"/>
          </p:nvPr>
        </p:nvSpPr>
        <p:spPr>
          <a:xfrm>
            <a:off x="585788" y="152400"/>
            <a:ext cx="8145462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 Devices and their Role</a:t>
            </a:r>
            <a:endParaRPr/>
          </a:p>
        </p:txBody>
      </p:sp>
      <p:sp>
        <p:nvSpPr>
          <p:cNvPr id="210" name="Google Shape;210;p16"/>
          <p:cNvSpPr txBox="1"/>
          <p:nvPr>
            <p:ph idx="1" type="body"/>
          </p:nvPr>
        </p:nvSpPr>
        <p:spPr>
          <a:xfrm>
            <a:off x="0" y="1371600"/>
            <a:ext cx="7940675" cy="507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540"/>
              <a:buChar char="■"/>
            </a:pPr>
            <a:r>
              <a:rPr lang="en-US"/>
              <a:t>End devices form interface with human network &amp; communications network</a:t>
            </a:r>
            <a:endParaRPr/>
          </a:p>
        </p:txBody>
      </p:sp>
      <p:pic>
        <p:nvPicPr>
          <p:cNvPr id="211" name="Google Shape;2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2438400"/>
            <a:ext cx="8229600" cy="421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8" name="Google Shape;218;p17"/>
          <p:cNvSpPr txBox="1"/>
          <p:nvPr>
            <p:ph idx="1" type="body"/>
          </p:nvPr>
        </p:nvSpPr>
        <p:spPr>
          <a:xfrm>
            <a:off x="655638" y="1252538"/>
            <a:ext cx="7940675" cy="5516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320"/>
              <a:buChar char="■"/>
            </a:pPr>
            <a:r>
              <a:rPr lang="en-US" sz="2400"/>
              <a:t>Provides connectivity between end devices.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320"/>
              <a:buChar char="■"/>
            </a:pPr>
            <a:r>
              <a:rPr lang="en-US" sz="2400"/>
              <a:t>Manages data as it flows through the network.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320"/>
              <a:buChar char="■"/>
            </a:pPr>
            <a:r>
              <a:rPr lang="en-US" sz="2400"/>
              <a:t>Examples?</a:t>
            </a:r>
            <a:endParaRPr/>
          </a:p>
          <a:p>
            <a:pPr indent="-201930" lvl="1" marL="742950" rtl="0" algn="l">
              <a:spcBef>
                <a:spcPts val="480"/>
              </a:spcBef>
              <a:spcAft>
                <a:spcPts val="0"/>
              </a:spcAft>
              <a:buSzPts val="1320"/>
              <a:buNone/>
            </a:pPr>
            <a:r>
              <a:t/>
            </a:r>
            <a:endParaRPr sz="2400"/>
          </a:p>
          <a:p>
            <a:pPr indent="-220980" lvl="0" marL="342900" rtl="0" algn="l">
              <a:spcBef>
                <a:spcPts val="64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  <p:graphicFrame>
        <p:nvGraphicFramePr>
          <p:cNvPr id="219" name="Google Shape;219;p17"/>
          <p:cNvGraphicFramePr/>
          <p:nvPr/>
        </p:nvGraphicFramePr>
        <p:xfrm>
          <a:off x="457200" y="2754313"/>
          <a:ext cx="8305800" cy="3646487"/>
        </p:xfrm>
        <a:graphic>
          <a:graphicData uri="http://schemas.openxmlformats.org/presentationml/2006/ole">
            <mc:AlternateContent>
              <mc:Choice Requires="v">
                <p:oleObj r:id="rId4" imgH="3646487" imgW="8305800" progId="Paint.Picture" spid="_x0000_s1">
                  <p:embed/>
                </p:oleObj>
              </mc:Choice>
              <mc:Fallback>
                <p:oleObj r:id="rId5" imgH="3646487" imgW="8305800" progId="Paint.Picture">
                  <p:embed/>
                  <p:pic>
                    <p:nvPicPr>
                      <p:cNvPr id="219" name="Google Shape;219;p1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57200" y="2754313"/>
                        <a:ext cx="8305800" cy="3646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" name="Google Shape;220;p17"/>
          <p:cNvSpPr/>
          <p:nvPr/>
        </p:nvSpPr>
        <p:spPr>
          <a:xfrm>
            <a:off x="2057400" y="4572000"/>
            <a:ext cx="914400" cy="609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1" name="Google Shape;221;p17"/>
          <p:cNvSpPr/>
          <p:nvPr/>
        </p:nvSpPr>
        <p:spPr>
          <a:xfrm>
            <a:off x="7391400" y="4495800"/>
            <a:ext cx="914400" cy="609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2" name="Google Shape;222;p17"/>
          <p:cNvSpPr/>
          <p:nvPr/>
        </p:nvSpPr>
        <p:spPr>
          <a:xfrm>
            <a:off x="3733800" y="4343400"/>
            <a:ext cx="2133600" cy="838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3" name="Google Shape;223;p17"/>
          <p:cNvSpPr txBox="1"/>
          <p:nvPr/>
        </p:nvSpPr>
        <p:spPr>
          <a:xfrm>
            <a:off x="3965575" y="5957888"/>
            <a:ext cx="1216025" cy="366712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Switches</a:t>
            </a:r>
            <a:endParaRPr/>
          </a:p>
        </p:txBody>
      </p:sp>
      <p:cxnSp>
        <p:nvCxnSpPr>
          <p:cNvPr id="224" name="Google Shape;224;p17"/>
          <p:cNvCxnSpPr/>
          <p:nvPr/>
        </p:nvCxnSpPr>
        <p:spPr>
          <a:xfrm rot="10800000">
            <a:off x="2819400" y="5105400"/>
            <a:ext cx="1066800" cy="838200"/>
          </a:xfrm>
          <a:prstGeom prst="straightConnector1">
            <a:avLst/>
          </a:prstGeom>
          <a:noFill/>
          <a:ln cap="flat" cmpd="sng" w="38100">
            <a:solidFill>
              <a:schemeClr val="hlink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17"/>
          <p:cNvCxnSpPr/>
          <p:nvPr/>
        </p:nvCxnSpPr>
        <p:spPr>
          <a:xfrm flipH="1" rot="10800000">
            <a:off x="5181600" y="4953000"/>
            <a:ext cx="2286000" cy="990600"/>
          </a:xfrm>
          <a:prstGeom prst="straightConnector1">
            <a:avLst/>
          </a:prstGeom>
          <a:noFill/>
          <a:ln cap="flat" cmpd="sng" w="38100">
            <a:solidFill>
              <a:schemeClr val="hlink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17"/>
          <p:cNvSpPr txBox="1"/>
          <p:nvPr/>
        </p:nvSpPr>
        <p:spPr>
          <a:xfrm>
            <a:off x="4117975" y="2986088"/>
            <a:ext cx="1085850" cy="366712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Routers</a:t>
            </a:r>
            <a:endParaRPr/>
          </a:p>
        </p:txBody>
      </p:sp>
      <p:cxnSp>
        <p:nvCxnSpPr>
          <p:cNvPr id="227" name="Google Shape;227;p17"/>
          <p:cNvCxnSpPr/>
          <p:nvPr/>
        </p:nvCxnSpPr>
        <p:spPr>
          <a:xfrm>
            <a:off x="4572000" y="3429000"/>
            <a:ext cx="228600" cy="838200"/>
          </a:xfrm>
          <a:prstGeom prst="straightConnector1">
            <a:avLst/>
          </a:prstGeom>
          <a:noFill/>
          <a:ln cap="flat" cmpd="sng" w="38100">
            <a:solidFill>
              <a:schemeClr val="hlink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17"/>
          <p:cNvSpPr txBox="1"/>
          <p:nvPr>
            <p:ph type="title"/>
          </p:nvPr>
        </p:nvSpPr>
        <p:spPr>
          <a:xfrm>
            <a:off x="304800" y="2286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Intermediary devices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4" name="Google Shape;234;p18"/>
          <p:cNvSpPr txBox="1"/>
          <p:nvPr>
            <p:ph type="title"/>
          </p:nvPr>
        </p:nvSpPr>
        <p:spPr>
          <a:xfrm>
            <a:off x="304800" y="2286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Intermediary devices</a:t>
            </a:r>
            <a:endParaRPr/>
          </a:p>
        </p:txBody>
      </p:sp>
      <p:pic>
        <p:nvPicPr>
          <p:cNvPr descr="rtr02.jpg" id="235" name="Google Shape;235;p1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1524000"/>
            <a:ext cx="4953000" cy="1260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tr04b.jpg" id="236" name="Google Shape;23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5200" y="2901950"/>
            <a:ext cx="5181600" cy="174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rl42.jpg" id="237" name="Google Shape;23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800" y="3592513"/>
            <a:ext cx="2667000" cy="24272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8" name="Google Shape;238;p18"/>
          <p:cNvGraphicFramePr/>
          <p:nvPr/>
        </p:nvGraphicFramePr>
        <p:xfrm>
          <a:off x="0" y="1676400"/>
          <a:ext cx="3448050" cy="1371600"/>
        </p:xfrm>
        <a:graphic>
          <a:graphicData uri="http://schemas.openxmlformats.org/presentationml/2006/ole">
            <mc:AlternateContent>
              <mc:Choice Requires="v">
                <p:oleObj r:id="rId7" imgH="1371600" imgW="3448050" progId="Paint.Picture" spid="_x0000_s1">
                  <p:embed/>
                </p:oleObj>
              </mc:Choice>
              <mc:Fallback>
                <p:oleObj r:id="rId8" imgH="1371600" imgW="3448050" progId="Paint.Picture">
                  <p:embed/>
                  <p:pic>
                    <p:nvPicPr>
                      <p:cNvPr id="238" name="Google Shape;238;p18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0" y="1676400"/>
                        <a:ext cx="344805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" name="Google Shape;239;p18"/>
          <p:cNvGraphicFramePr/>
          <p:nvPr/>
        </p:nvGraphicFramePr>
        <p:xfrm>
          <a:off x="3048000" y="5270500"/>
          <a:ext cx="6181725" cy="749300"/>
        </p:xfrm>
        <a:graphic>
          <a:graphicData uri="http://schemas.openxmlformats.org/presentationml/2006/ole">
            <mc:AlternateContent>
              <mc:Choice Requires="v">
                <p:oleObj r:id="rId10" imgH="749300" imgW="6181725" progId="Paint.Picture" spid="_x0000_s2">
                  <p:embed/>
                </p:oleObj>
              </mc:Choice>
              <mc:Fallback>
                <p:oleObj r:id="rId11" imgH="749300" imgW="6181725" progId="Paint.Picture">
                  <p:embed/>
                  <p:pic>
                    <p:nvPicPr>
                      <p:cNvPr id="239" name="Google Shape;239;p18"/>
                      <p:cNvPicPr preferRelativeResize="0"/>
                      <p:nvPr/>
                    </p:nvPicPr>
                    <p:blipFill rotWithShape="1">
                      <a:blip r:embed="rId12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048000" y="5270500"/>
                        <a:ext cx="6181725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0" name="Google Shape;240;p18"/>
          <p:cNvSpPr txBox="1"/>
          <p:nvPr/>
        </p:nvSpPr>
        <p:spPr>
          <a:xfrm>
            <a:off x="4803775" y="6248400"/>
            <a:ext cx="962025" cy="366713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Switch</a:t>
            </a:r>
            <a:endParaRPr/>
          </a:p>
        </p:txBody>
      </p:sp>
      <p:sp>
        <p:nvSpPr>
          <p:cNvPr id="241" name="Google Shape;241;p18"/>
          <p:cNvSpPr txBox="1"/>
          <p:nvPr/>
        </p:nvSpPr>
        <p:spPr>
          <a:xfrm>
            <a:off x="5029200" y="4800600"/>
            <a:ext cx="968375" cy="366713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Router</a:t>
            </a:r>
            <a:endParaRPr/>
          </a:p>
        </p:txBody>
      </p:sp>
      <p:sp>
        <p:nvSpPr>
          <p:cNvPr id="242" name="Google Shape;242;p18"/>
          <p:cNvSpPr txBox="1"/>
          <p:nvPr/>
        </p:nvSpPr>
        <p:spPr>
          <a:xfrm>
            <a:off x="1219200" y="3048000"/>
            <a:ext cx="649288" cy="366713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Hub</a:t>
            </a:r>
            <a:endParaRPr/>
          </a:p>
        </p:txBody>
      </p:sp>
      <p:sp>
        <p:nvSpPr>
          <p:cNvPr id="243" name="Google Shape;243;p18"/>
          <p:cNvSpPr txBox="1"/>
          <p:nvPr/>
        </p:nvSpPr>
        <p:spPr>
          <a:xfrm>
            <a:off x="685800" y="6110288"/>
            <a:ext cx="2012950" cy="366712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Wireless Router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9" name="Google Shape;249;p19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533400" y="1600200"/>
            <a:ext cx="8382000" cy="4608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lang="en-US"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Services : 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provides information in response to a request.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example e-mail hosting services and web hosting services. 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lang="en-US"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Processes :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Provide the functionality that directs and moves the messages through the network.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Processes are less obvious to us but are critical to the operation of networks.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" name="Google Shape;73;p2"/>
          <p:cNvSpPr txBox="1"/>
          <p:nvPr>
            <p:ph idx="4294967295"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Applications (January 2019)</a:t>
            </a:r>
            <a:endParaRPr/>
          </a:p>
        </p:txBody>
      </p:sp>
      <p:sp>
        <p:nvSpPr>
          <p:cNvPr id="74" name="Google Shape;74;p2"/>
          <p:cNvSpPr txBox="1"/>
          <p:nvPr>
            <p:ph idx="4294967295" type="body"/>
          </p:nvPr>
        </p:nvSpPr>
        <p:spPr>
          <a:xfrm>
            <a:off x="228600" y="1447800"/>
            <a:ext cx="4495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80"/>
              <a:buChar char="■"/>
            </a:pPr>
            <a:r>
              <a:rPr lang="en-US" sz="2800"/>
              <a:t>Internet Users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320"/>
              <a:buChar char="■"/>
            </a:pPr>
            <a:r>
              <a:rPr b="1" lang="en-US" sz="2400"/>
              <a:t>4.1B</a:t>
            </a:r>
            <a:r>
              <a:rPr lang="en-US" sz="2400"/>
              <a:t> users worldwide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320"/>
              <a:buChar char="■"/>
            </a:pPr>
            <a:r>
              <a:rPr b="1" lang="en-US" sz="2400"/>
              <a:t>49%</a:t>
            </a:r>
            <a:r>
              <a:rPr lang="en-US" sz="2400"/>
              <a:t> in Asia</a:t>
            </a:r>
            <a:endParaRPr/>
          </a:p>
          <a:p>
            <a:pPr indent="-236220" lvl="0" marL="342900" rtl="0" algn="l">
              <a:spcBef>
                <a:spcPts val="56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 sz="2800"/>
              <a:t>Web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320"/>
              <a:buChar char="■"/>
            </a:pPr>
            <a:r>
              <a:rPr b="1" lang="en-US" sz="2400"/>
              <a:t>1.94 B –</a:t>
            </a:r>
            <a:r>
              <a:rPr lang="en-US" sz="2400"/>
              <a:t> Number of websites.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320"/>
              <a:buChar char="■"/>
            </a:pPr>
            <a:r>
              <a:rPr b="1" lang="en-US" sz="2400"/>
              <a:t>51.8%</a:t>
            </a:r>
            <a:r>
              <a:rPr lang="en-US" sz="2400"/>
              <a:t> of all traffic comes from bots not humans.</a:t>
            </a:r>
            <a:endParaRPr/>
          </a:p>
        </p:txBody>
      </p:sp>
      <p:sp>
        <p:nvSpPr>
          <p:cNvPr id="75" name="Google Shape;75;p2"/>
          <p:cNvSpPr txBox="1"/>
          <p:nvPr>
            <p:ph idx="4294967295" type="body"/>
          </p:nvPr>
        </p:nvSpPr>
        <p:spPr>
          <a:xfrm>
            <a:off x="4495800" y="1341438"/>
            <a:ext cx="4495800" cy="5059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80"/>
              <a:buChar char="■"/>
            </a:pPr>
            <a:r>
              <a:rPr lang="en-US" sz="2800"/>
              <a:t>Google Search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320"/>
              <a:buChar char="■"/>
            </a:pPr>
            <a:r>
              <a:rPr b="1" lang="en-US" sz="2400"/>
              <a:t>7B</a:t>
            </a:r>
            <a:r>
              <a:rPr lang="en-US" sz="2400"/>
              <a:t> search queries per day.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Email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320"/>
              <a:buChar char="■"/>
            </a:pPr>
            <a:r>
              <a:rPr b="1" lang="en-US" sz="2400"/>
              <a:t>14 B </a:t>
            </a:r>
            <a:r>
              <a:rPr lang="en-US" sz="2400"/>
              <a:t>emails sent in a day.</a:t>
            </a:r>
            <a:endParaRPr/>
          </a:p>
          <a:p>
            <a:pPr indent="-236220" lvl="0" marL="342900" rtl="0" algn="l">
              <a:spcBef>
                <a:spcPts val="56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 sz="2800"/>
              <a:t>Domain Name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320"/>
              <a:buChar char="■"/>
            </a:pPr>
            <a:r>
              <a:rPr b="1" lang="en-US" sz="2400"/>
              <a:t>342 million</a:t>
            </a:r>
            <a:r>
              <a:rPr lang="en-US" sz="2400"/>
              <a:t> domain name registered.</a:t>
            </a:r>
            <a:endParaRPr/>
          </a:p>
        </p:txBody>
      </p:sp>
      <p:sp>
        <p:nvSpPr>
          <p:cNvPr id="76" name="Google Shape;76;p2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98989"/>
                </a:solidFill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 b="1" i="0" sz="1200" u="none" cap="none" strike="noStrike">
              <a:solidFill>
                <a:srgbClr val="89898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6" name="Google Shape;256;p20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Processes and Services</a:t>
            </a:r>
            <a:endParaRPr/>
          </a:p>
        </p:txBody>
      </p:sp>
      <p:graphicFrame>
        <p:nvGraphicFramePr>
          <p:cNvPr id="257" name="Google Shape;257;p20"/>
          <p:cNvGraphicFramePr/>
          <p:nvPr/>
        </p:nvGraphicFramePr>
        <p:xfrm>
          <a:off x="227013" y="1643063"/>
          <a:ext cx="8002587" cy="4224337"/>
        </p:xfrm>
        <a:graphic>
          <a:graphicData uri="http://schemas.openxmlformats.org/presentationml/2006/ole">
            <mc:AlternateContent>
              <mc:Choice Requires="v">
                <p:oleObj r:id="rId4" imgH="4224337" imgW="8002587" progId="Paint.Picture" spid="_x0000_s1">
                  <p:embed/>
                </p:oleObj>
              </mc:Choice>
              <mc:Fallback>
                <p:oleObj r:id="rId5" imgH="4224337" imgW="8002587" progId="Paint.Picture">
                  <p:embed/>
                  <p:pic>
                    <p:nvPicPr>
                      <p:cNvPr id="257" name="Google Shape;257;p2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27013" y="1643063"/>
                        <a:ext cx="8002587" cy="422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3" name="Google Shape;263;p21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Media</a:t>
            </a:r>
            <a:endParaRPr/>
          </a:p>
        </p:txBody>
      </p:sp>
      <p:sp>
        <p:nvSpPr>
          <p:cNvPr id="264" name="Google Shape;264;p21"/>
          <p:cNvSpPr txBox="1"/>
          <p:nvPr>
            <p:ph idx="1" type="body"/>
          </p:nvPr>
        </p:nvSpPr>
        <p:spPr>
          <a:xfrm>
            <a:off x="381000" y="1524000"/>
            <a:ext cx="8382000" cy="4608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0980" lvl="0" marL="34290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  <p:graphicFrame>
        <p:nvGraphicFramePr>
          <p:cNvPr id="265" name="Google Shape;265;p21"/>
          <p:cNvGraphicFramePr/>
          <p:nvPr/>
        </p:nvGraphicFramePr>
        <p:xfrm>
          <a:off x="381000" y="1966913"/>
          <a:ext cx="8405813" cy="3481387"/>
        </p:xfrm>
        <a:graphic>
          <a:graphicData uri="http://schemas.openxmlformats.org/presentationml/2006/ole">
            <mc:AlternateContent>
              <mc:Choice Requires="v">
                <p:oleObj r:id="rId4" imgH="3481387" imgW="8405813" progId="Paint.Picture" spid="_x0000_s1">
                  <p:embed/>
                </p:oleObj>
              </mc:Choice>
              <mc:Fallback>
                <p:oleObj r:id="rId5" imgH="3481387" imgW="8405813" progId="Paint.Picture">
                  <p:embed/>
                  <p:pic>
                    <p:nvPicPr>
                      <p:cNvPr id="265" name="Google Shape;265;p21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81000" y="1966913"/>
                        <a:ext cx="8405813" cy="348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2" name="Google Shape;272;p22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Media</a:t>
            </a:r>
            <a:endParaRPr/>
          </a:p>
        </p:txBody>
      </p:sp>
      <p:sp>
        <p:nvSpPr>
          <p:cNvPr id="273" name="Google Shape;273;p22"/>
          <p:cNvSpPr txBox="1"/>
          <p:nvPr>
            <p:ph idx="1" type="body"/>
          </p:nvPr>
        </p:nvSpPr>
        <p:spPr>
          <a:xfrm>
            <a:off x="655638" y="1392238"/>
            <a:ext cx="7940675" cy="507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The channel over which a message travels</a:t>
            </a:r>
            <a:endParaRPr/>
          </a:p>
        </p:txBody>
      </p:sp>
      <p:pic>
        <p:nvPicPr>
          <p:cNvPr id="274" name="Google Shape;27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13" y="2362200"/>
            <a:ext cx="7134225" cy="4322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1" name="Google Shape;281;p23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Messages- Data Representation</a:t>
            </a:r>
            <a:endParaRPr/>
          </a:p>
        </p:txBody>
      </p:sp>
      <p:sp>
        <p:nvSpPr>
          <p:cNvPr id="282" name="Google Shape;282;p23"/>
          <p:cNvSpPr txBox="1"/>
          <p:nvPr>
            <p:ph idx="1" type="body"/>
          </p:nvPr>
        </p:nvSpPr>
        <p:spPr>
          <a:xfrm>
            <a:off x="457200" y="1371600"/>
            <a:ext cx="8382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Information today comes in different forms such as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540"/>
              <a:buChar char="■"/>
            </a:pPr>
            <a:r>
              <a:rPr lang="en-US"/>
              <a:t>text, numbers, images, audio, and video.</a:t>
            </a:r>
            <a:endParaRPr/>
          </a:p>
          <a:p>
            <a:pPr indent="-152400" lvl="2" marL="1143000" rtl="0" algn="l">
              <a:spcBef>
                <a:spcPts val="48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540"/>
              <a:buFont typeface="Noto Sans Symbols"/>
              <a:buNone/>
            </a:pPr>
            <a:r>
              <a:t/>
            </a:r>
            <a:endParaRPr/>
          </a:p>
          <a:p>
            <a:pPr indent="-205740" lvl="0" marL="342900" rtl="0" algn="l">
              <a:spcBef>
                <a:spcPts val="720"/>
              </a:spcBef>
              <a:spcAft>
                <a:spcPts val="0"/>
              </a:spcAft>
              <a:buSzPts val="2160"/>
              <a:buNone/>
            </a:pPr>
            <a:r>
              <a:t/>
            </a:r>
            <a:endParaRPr sz="3600"/>
          </a:p>
        </p:txBody>
      </p:sp>
      <p:pic>
        <p:nvPicPr>
          <p:cNvPr descr="standard-formats-ascii-unicode" id="283" name="Google Shape;28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3124200"/>
            <a:ext cx="6553200" cy="32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0" name="Google Shape;290;p24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Representation-Text</a:t>
            </a:r>
            <a:endParaRPr/>
          </a:p>
        </p:txBody>
      </p:sp>
      <p:sp>
        <p:nvSpPr>
          <p:cNvPr id="291" name="Google Shape;291;p24"/>
          <p:cNvSpPr txBox="1"/>
          <p:nvPr>
            <p:ph idx="1" type="body"/>
          </p:nvPr>
        </p:nvSpPr>
        <p:spPr>
          <a:xfrm>
            <a:off x="457200" y="1371600"/>
            <a:ext cx="83820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■"/>
            </a:pPr>
            <a:r>
              <a:rPr b="1" lang="en-US"/>
              <a:t>Text </a:t>
            </a:r>
            <a:r>
              <a:rPr lang="en-US"/>
              <a:t>: Different sets of bit patterns are designed to represent text symbols. Each set is called a code.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540"/>
              <a:buChar char="■"/>
            </a:pPr>
            <a:r>
              <a:rPr b="1" lang="en-US"/>
              <a:t>ASCII</a:t>
            </a:r>
            <a:r>
              <a:rPr lang="en-US"/>
              <a:t>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SzPts val="1200"/>
              <a:buChar char="■"/>
            </a:pPr>
            <a:r>
              <a:rPr lang="en-US"/>
              <a:t>American Standard Code for Information Interchange: 7-bit code/char, 1 bit for parity.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SzPts val="1200"/>
              <a:buChar char="■"/>
            </a:pPr>
            <a:r>
              <a:rPr lang="en-US"/>
              <a:t>Constitutes the first 127 characters in Unicode and known as basic latin.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540"/>
              <a:buChar char="■"/>
            </a:pPr>
            <a:r>
              <a:rPr b="1" lang="en-US"/>
              <a:t>Unicode </a:t>
            </a:r>
            <a:r>
              <a:rPr lang="en-US"/>
              <a:t>- 16 bit codes to represent a symbol.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540"/>
              <a:buFont typeface="Noto Sans Symbols"/>
              <a:buNone/>
            </a:pPr>
            <a:r>
              <a:t/>
            </a:r>
            <a:endParaRPr/>
          </a:p>
          <a:p>
            <a:pPr indent="-205740" lvl="0" marL="342900" rtl="0" algn="l">
              <a:spcBef>
                <a:spcPts val="720"/>
              </a:spcBef>
              <a:spcAft>
                <a:spcPts val="0"/>
              </a:spcAft>
              <a:buSzPts val="2160"/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fig4-17 mod2" id="297" name="Google Shape;29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8850" y="1598613"/>
            <a:ext cx="4171950" cy="502761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5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Representation-Text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4" name="Google Shape;304;p26"/>
          <p:cNvSpPr txBox="1"/>
          <p:nvPr>
            <p:ph idx="1" type="body"/>
          </p:nvPr>
        </p:nvSpPr>
        <p:spPr>
          <a:xfrm>
            <a:off x="381000" y="5105400"/>
            <a:ext cx="8382000" cy="1027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0980" lvl="0" marL="34290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  <p:pic>
        <p:nvPicPr>
          <p:cNvPr id="305" name="Google Shape;30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524000"/>
            <a:ext cx="7848600" cy="44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6"/>
          <p:cNvSpPr/>
          <p:nvPr/>
        </p:nvSpPr>
        <p:spPr>
          <a:xfrm>
            <a:off x="457200" y="3048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Text- Data Representation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2" name="Google Shape;312;p27"/>
          <p:cNvSpPr txBox="1"/>
          <p:nvPr>
            <p:ph idx="1" type="body"/>
          </p:nvPr>
        </p:nvSpPr>
        <p:spPr>
          <a:xfrm>
            <a:off x="0" y="1524000"/>
            <a:ext cx="88392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540"/>
              <a:buChar char="■"/>
            </a:pPr>
            <a:r>
              <a:rPr b="1" lang="en-US"/>
              <a:t>Numbers :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760"/>
              <a:buChar char="■"/>
            </a:pPr>
            <a:r>
              <a:rPr lang="en-US" sz="3200"/>
              <a:t>Directly converted in to binary which is base 2.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760"/>
              <a:buChar char="■"/>
            </a:pPr>
            <a:r>
              <a:rPr lang="en-US" sz="3200"/>
              <a:t>The number 101 in base 2 is really </a:t>
            </a:r>
            <a:endParaRPr/>
          </a:p>
          <a:p>
            <a:pPr indent="-228600" lvl="2" marL="1143000" rtl="0" algn="l">
              <a:spcBef>
                <a:spcPts val="640"/>
              </a:spcBef>
              <a:spcAft>
                <a:spcPts val="0"/>
              </a:spcAft>
              <a:buSzPts val="1600"/>
              <a:buChar char="■"/>
            </a:pPr>
            <a:r>
              <a:rPr lang="en-US" sz="3200"/>
              <a:t>0  1  1  1   0  1  0  1</a:t>
            </a:r>
            <a:endParaRPr/>
          </a:p>
          <a:p>
            <a:pPr indent="-228600" lvl="2" marL="1143000" rtl="0" algn="l">
              <a:spcBef>
                <a:spcPts val="640"/>
              </a:spcBef>
              <a:spcAft>
                <a:spcPts val="0"/>
              </a:spcAft>
              <a:buSzPts val="1600"/>
              <a:buChar char="■"/>
            </a:pPr>
            <a:r>
              <a:rPr lang="en-US" sz="3200"/>
              <a:t>2</a:t>
            </a:r>
            <a:r>
              <a:rPr baseline="30000" lang="en-US" sz="3200"/>
              <a:t>7</a:t>
            </a:r>
            <a:r>
              <a:rPr lang="en-US" sz="3200"/>
              <a:t> 2</a:t>
            </a:r>
            <a:r>
              <a:rPr baseline="30000" lang="en-US" sz="3200"/>
              <a:t>6</a:t>
            </a:r>
            <a:r>
              <a:rPr lang="en-US" sz="3200"/>
              <a:t> 2</a:t>
            </a:r>
            <a:r>
              <a:rPr baseline="30000" lang="en-US" sz="3200"/>
              <a:t>5</a:t>
            </a:r>
            <a:r>
              <a:rPr lang="en-US" sz="3200"/>
              <a:t> 2</a:t>
            </a:r>
            <a:r>
              <a:rPr baseline="30000" lang="en-US" sz="3200"/>
              <a:t>4</a:t>
            </a:r>
            <a:r>
              <a:rPr lang="en-US" sz="3200"/>
              <a:t> 2</a:t>
            </a:r>
            <a:r>
              <a:rPr baseline="30000" lang="en-US" sz="3200"/>
              <a:t>3</a:t>
            </a:r>
            <a:r>
              <a:rPr lang="en-US" sz="3200"/>
              <a:t> 2</a:t>
            </a:r>
            <a:r>
              <a:rPr baseline="30000" lang="en-US" sz="3200"/>
              <a:t>2</a:t>
            </a:r>
            <a:r>
              <a:rPr lang="en-US" sz="3200"/>
              <a:t> 2</a:t>
            </a:r>
            <a:r>
              <a:rPr baseline="30000" lang="en-US" sz="3200"/>
              <a:t>1</a:t>
            </a:r>
            <a:r>
              <a:rPr lang="en-US" sz="3200"/>
              <a:t> 2</a:t>
            </a:r>
            <a:r>
              <a:rPr baseline="30000" lang="en-US" sz="3200"/>
              <a:t>0</a:t>
            </a:r>
            <a:r>
              <a:rPr lang="en-US" sz="3200"/>
              <a:t> </a:t>
            </a:r>
            <a:endParaRPr sz="3200"/>
          </a:p>
        </p:txBody>
      </p:sp>
      <p:sp>
        <p:nvSpPr>
          <p:cNvPr id="313" name="Google Shape;313;p27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Representation- Numbers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9" name="Google Shape;319;p28"/>
          <p:cNvSpPr txBox="1"/>
          <p:nvPr>
            <p:ph idx="1" type="body"/>
          </p:nvPr>
        </p:nvSpPr>
        <p:spPr>
          <a:xfrm>
            <a:off x="152400" y="1524000"/>
            <a:ext cx="85344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540"/>
              <a:buChar char="■"/>
            </a:pPr>
            <a:r>
              <a:rPr b="1" lang="en-US"/>
              <a:t>Images –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SzPts val="1200"/>
              <a:buChar char="■"/>
            </a:pPr>
            <a:r>
              <a:rPr lang="en-US"/>
              <a:t>Also represented by bit patterns.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SzPts val="1200"/>
              <a:buChar char="■"/>
            </a:pPr>
            <a:r>
              <a:rPr lang="en-US"/>
              <a:t>Mechanism different. Matrix of Pixels used. Each pixel is assigned to a bit pattern.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SzPts val="1200"/>
              <a:buChar char="■"/>
            </a:pPr>
            <a:r>
              <a:rPr lang="en-US"/>
              <a:t>Color images uses RGB or YCM methods.</a:t>
            </a:r>
            <a:endParaRPr/>
          </a:p>
        </p:txBody>
      </p:sp>
      <p:sp>
        <p:nvSpPr>
          <p:cNvPr id="320" name="Google Shape;320;p28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Representation</a:t>
            </a:r>
            <a:endParaRPr/>
          </a:p>
        </p:txBody>
      </p:sp>
      <p:pic>
        <p:nvPicPr>
          <p:cNvPr id="321" name="Google Shape;32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3933825"/>
            <a:ext cx="403860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7" name="Google Shape;327;p29"/>
          <p:cNvSpPr/>
          <p:nvPr/>
        </p:nvSpPr>
        <p:spPr>
          <a:xfrm>
            <a:off x="304800" y="1752600"/>
            <a:ext cx="4572000" cy="3711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9779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1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Audio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Continuous, not discrete. Converted to digital or analog signal.</a:t>
            </a:r>
            <a:endParaRPr/>
          </a:p>
          <a:p>
            <a:pPr indent="-9779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1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Video –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Continuous and discrete entity. Can be changed into analog or digital signal. </a:t>
            </a:r>
            <a:endParaRPr/>
          </a:p>
          <a:p>
            <a: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8" name="Google Shape;32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1676400"/>
            <a:ext cx="3657600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9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Representation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457200" y="6019800"/>
            <a:ext cx="80010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45454"/>
                </a:solidFill>
                <a:latin typeface="Tahoma"/>
                <a:ea typeface="Tahoma"/>
                <a:cs typeface="Tahoma"/>
                <a:sym typeface="Tahoma"/>
              </a:rPr>
              <a:t>Source; http://www.internetworldstats.com/</a:t>
            </a:r>
            <a:endParaRPr/>
          </a:p>
        </p:txBody>
      </p:sp>
      <p:sp>
        <p:nvSpPr>
          <p:cNvPr id="83" name="Google Shape;83;p3"/>
          <p:cNvSpPr txBox="1"/>
          <p:nvPr/>
        </p:nvSpPr>
        <p:spPr>
          <a:xfrm>
            <a:off x="5334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Bangladesh Internet Statistics (2019)</a:t>
            </a:r>
            <a:endParaRPr b="0" i="0" sz="36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4" name="Google Shape;8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405" y="2057400"/>
            <a:ext cx="827752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6" name="Google Shape;336;p30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Rules - Protocols</a:t>
            </a:r>
            <a:endParaRPr/>
          </a:p>
        </p:txBody>
      </p:sp>
      <p:sp>
        <p:nvSpPr>
          <p:cNvPr id="337" name="Google Shape;337;p30"/>
          <p:cNvSpPr txBox="1"/>
          <p:nvPr>
            <p:ph idx="1" type="body"/>
          </p:nvPr>
        </p:nvSpPr>
        <p:spPr>
          <a:xfrm>
            <a:off x="655638" y="1447800"/>
            <a:ext cx="7940675" cy="5326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80"/>
              <a:buChar char="■"/>
            </a:pPr>
            <a:r>
              <a:rPr lang="en-US" sz="2800"/>
              <a:t>A set of predetermined rules that govern communication.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 sz="2800"/>
              <a:t>Defines: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320"/>
              <a:buChar char="■"/>
            </a:pPr>
            <a:r>
              <a:rPr lang="en-US" sz="2400"/>
              <a:t>What is communicated??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320"/>
              <a:buChar char="■"/>
            </a:pPr>
            <a:r>
              <a:rPr lang="en-US" sz="2400"/>
              <a:t>How it is communicated??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320"/>
              <a:buChar char="■"/>
            </a:pPr>
            <a:r>
              <a:rPr lang="en-US" sz="2400"/>
              <a:t>When it is communicated??</a:t>
            </a:r>
            <a:endParaRPr/>
          </a:p>
          <a:p>
            <a:pPr indent="-220980" lvl="0" marL="342900" rtl="0" algn="l">
              <a:spcBef>
                <a:spcPts val="64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  <a:p>
            <a:pPr indent="-220980" lvl="0" marL="342900" rtl="0" algn="l">
              <a:spcBef>
                <a:spcPts val="64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  <p:pic>
        <p:nvPicPr>
          <p:cNvPr id="338" name="Google Shape;3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3886200"/>
            <a:ext cx="4419600" cy="26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0"/>
          <p:cNvSpPr/>
          <p:nvPr/>
        </p:nvSpPr>
        <p:spPr>
          <a:xfrm>
            <a:off x="3886200" y="4648200"/>
            <a:ext cx="2057400" cy="685800"/>
          </a:xfrm>
          <a:prstGeom prst="ellipse">
            <a:avLst/>
          </a:prstGeom>
          <a:noFill/>
          <a:ln cap="flat" cmpd="sng" w="31750">
            <a:solidFill>
              <a:schemeClr val="folHlink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Direction of Data Flow</a:t>
            </a:r>
            <a:endParaRPr/>
          </a:p>
        </p:txBody>
      </p:sp>
      <p:sp>
        <p:nvSpPr>
          <p:cNvPr id="346" name="Google Shape;346;p31"/>
          <p:cNvSpPr txBox="1"/>
          <p:nvPr>
            <p:ph idx="1" type="body"/>
          </p:nvPr>
        </p:nvSpPr>
        <p:spPr>
          <a:xfrm>
            <a:off x="457200" y="1371600"/>
            <a:ext cx="8178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■"/>
            </a:pPr>
            <a:r>
              <a:rPr b="1" lang="en-US"/>
              <a:t>Simplex</a:t>
            </a:r>
            <a:r>
              <a:rPr lang="en-US"/>
              <a:t> : Example keyboard, monitors.</a:t>
            </a:r>
            <a:endParaRPr/>
          </a:p>
        </p:txBody>
      </p:sp>
      <p:pic>
        <p:nvPicPr>
          <p:cNvPr descr="C:\Program Files\Common Files\Microsoft Shared\Clipart\cagcat50\BS00580_.wmf" id="347" name="Google Shape;34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4648200"/>
            <a:ext cx="1373188" cy="1157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Program Files\Common Files\Microsoft Shared\Clipart\cagcat50\BS00580_.wmf" id="348" name="Google Shape;34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9400" y="4495800"/>
            <a:ext cx="1373188" cy="11572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31"/>
          <p:cNvCxnSpPr/>
          <p:nvPr/>
        </p:nvCxnSpPr>
        <p:spPr>
          <a:xfrm>
            <a:off x="1981200" y="5257800"/>
            <a:ext cx="472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31"/>
          <p:cNvCxnSpPr/>
          <p:nvPr/>
        </p:nvCxnSpPr>
        <p:spPr>
          <a:xfrm>
            <a:off x="2895600" y="4876800"/>
            <a:ext cx="1905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31"/>
          <p:cNvCxnSpPr/>
          <p:nvPr/>
        </p:nvCxnSpPr>
        <p:spPr>
          <a:xfrm rot="10800000">
            <a:off x="3048000" y="5562600"/>
            <a:ext cx="1905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31"/>
          <p:cNvSpPr txBox="1"/>
          <p:nvPr/>
        </p:nvSpPr>
        <p:spPr>
          <a:xfrm>
            <a:off x="2590800" y="44196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Direction of data at Time 1</a:t>
            </a:r>
            <a:endParaRPr/>
          </a:p>
        </p:txBody>
      </p:sp>
      <p:sp>
        <p:nvSpPr>
          <p:cNvPr id="353" name="Google Shape;353;p31"/>
          <p:cNvSpPr txBox="1"/>
          <p:nvPr/>
        </p:nvSpPr>
        <p:spPr>
          <a:xfrm>
            <a:off x="2438400" y="57150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Direction of data at Time 2</a:t>
            </a:r>
            <a:endParaRPr/>
          </a:p>
        </p:txBody>
      </p:sp>
      <p:sp>
        <p:nvSpPr>
          <p:cNvPr id="354" name="Google Shape;354;p31"/>
          <p:cNvSpPr txBox="1"/>
          <p:nvPr/>
        </p:nvSpPr>
        <p:spPr>
          <a:xfrm>
            <a:off x="304800" y="6096000"/>
            <a:ext cx="175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WorkStation</a:t>
            </a:r>
            <a:endParaRPr/>
          </a:p>
        </p:txBody>
      </p:sp>
      <p:sp>
        <p:nvSpPr>
          <p:cNvPr id="355" name="Google Shape;355;p31"/>
          <p:cNvSpPr txBox="1"/>
          <p:nvPr/>
        </p:nvSpPr>
        <p:spPr>
          <a:xfrm>
            <a:off x="6781800" y="5867400"/>
            <a:ext cx="175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WorkStation</a:t>
            </a:r>
            <a:endParaRPr/>
          </a:p>
        </p:txBody>
      </p:sp>
      <p:sp>
        <p:nvSpPr>
          <p:cNvPr id="356" name="Google Shape;356;p31"/>
          <p:cNvSpPr/>
          <p:nvPr/>
        </p:nvSpPr>
        <p:spPr>
          <a:xfrm>
            <a:off x="381000" y="3657600"/>
            <a:ext cx="8741602" cy="52540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ahoma"/>
              <a:buChar char="•"/>
            </a:pPr>
            <a:r>
              <a:rPr b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Half-duplex</a:t>
            </a:r>
            <a:r>
              <a:rPr b="0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Example Walkie Talkies and CB Radios</a:t>
            </a:r>
            <a:endParaRPr/>
          </a:p>
        </p:txBody>
      </p:sp>
      <p:sp>
        <p:nvSpPr>
          <p:cNvPr id="357" name="Google Shape;357;p31"/>
          <p:cNvSpPr/>
          <p:nvPr/>
        </p:nvSpPr>
        <p:spPr>
          <a:xfrm>
            <a:off x="838200" y="2209800"/>
            <a:ext cx="533400" cy="106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C:\Program Files\Common Files\Microsoft Shared\Clipart\cagcat50\BS00580_.wmf" id="358" name="Google Shape;35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200" y="2133600"/>
            <a:ext cx="1373188" cy="11572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1"/>
          <p:cNvCxnSpPr/>
          <p:nvPr/>
        </p:nvCxnSpPr>
        <p:spPr>
          <a:xfrm>
            <a:off x="1371600" y="2590800"/>
            <a:ext cx="4876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1"/>
          <p:cNvSpPr txBox="1"/>
          <p:nvPr/>
        </p:nvSpPr>
        <p:spPr>
          <a:xfrm>
            <a:off x="6934200" y="2133600"/>
            <a:ext cx="175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Monitor</a:t>
            </a:r>
            <a:endParaRPr/>
          </a:p>
        </p:txBody>
      </p:sp>
      <p:sp>
        <p:nvSpPr>
          <p:cNvPr id="361" name="Google Shape;361;p31"/>
          <p:cNvSpPr txBox="1"/>
          <p:nvPr/>
        </p:nvSpPr>
        <p:spPr>
          <a:xfrm>
            <a:off x="1447800" y="3124200"/>
            <a:ext cx="175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MainFrame</a:t>
            </a:r>
            <a:endParaRPr/>
          </a:p>
        </p:txBody>
      </p:sp>
      <p:cxnSp>
        <p:nvCxnSpPr>
          <p:cNvPr id="362" name="Google Shape;362;p31"/>
          <p:cNvCxnSpPr/>
          <p:nvPr/>
        </p:nvCxnSpPr>
        <p:spPr>
          <a:xfrm>
            <a:off x="2971800" y="2362200"/>
            <a:ext cx="1905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31"/>
          <p:cNvSpPr txBox="1"/>
          <p:nvPr/>
        </p:nvSpPr>
        <p:spPr>
          <a:xfrm>
            <a:off x="2209800" y="19050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Direction of data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Direction of data flow</a:t>
            </a:r>
            <a:endParaRPr/>
          </a:p>
        </p:txBody>
      </p:sp>
      <p:sp>
        <p:nvSpPr>
          <p:cNvPr id="370" name="Google Shape;370;p32"/>
          <p:cNvSpPr txBox="1"/>
          <p:nvPr>
            <p:ph idx="1" type="body"/>
          </p:nvPr>
        </p:nvSpPr>
        <p:spPr>
          <a:xfrm>
            <a:off x="457200" y="1371600"/>
            <a:ext cx="8178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■"/>
            </a:pPr>
            <a:r>
              <a:rPr b="1" lang="en-US"/>
              <a:t>Full –duplex</a:t>
            </a:r>
            <a:r>
              <a:rPr lang="en-US"/>
              <a:t>: Example: Telephone conversation</a:t>
            </a:r>
            <a:endParaRPr/>
          </a:p>
          <a:p>
            <a:pPr indent="-220980" lvl="0" marL="342900" rtl="0" algn="l">
              <a:spcBef>
                <a:spcPts val="64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  <p:pic>
        <p:nvPicPr>
          <p:cNvPr descr="C:\Program Files\Common Files\Microsoft Shared\Clipart\cagcat50\BS00580_.wmf" id="371" name="Google Shape;37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4648200"/>
            <a:ext cx="1373188" cy="1157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Program Files\Common Files\Microsoft Shared\Clipart\cagcat50\BS00580_.wmf" id="372" name="Google Shape;37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00" y="4724400"/>
            <a:ext cx="1373188" cy="11572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32"/>
          <p:cNvCxnSpPr/>
          <p:nvPr/>
        </p:nvCxnSpPr>
        <p:spPr>
          <a:xfrm>
            <a:off x="1981200" y="5257800"/>
            <a:ext cx="472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32"/>
          <p:cNvCxnSpPr/>
          <p:nvPr/>
        </p:nvCxnSpPr>
        <p:spPr>
          <a:xfrm>
            <a:off x="2743200" y="4724400"/>
            <a:ext cx="2895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75" name="Google Shape;375;p32"/>
          <p:cNvSpPr txBox="1"/>
          <p:nvPr/>
        </p:nvSpPr>
        <p:spPr>
          <a:xfrm>
            <a:off x="2514600" y="4038600"/>
            <a:ext cx="426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Direction of data all the time</a:t>
            </a:r>
            <a:endParaRPr/>
          </a:p>
        </p:txBody>
      </p:sp>
      <p:sp>
        <p:nvSpPr>
          <p:cNvPr id="376" name="Google Shape;376;p32"/>
          <p:cNvSpPr txBox="1"/>
          <p:nvPr/>
        </p:nvSpPr>
        <p:spPr>
          <a:xfrm>
            <a:off x="304800" y="6096000"/>
            <a:ext cx="175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WorkStation</a:t>
            </a:r>
            <a:endParaRPr/>
          </a:p>
        </p:txBody>
      </p:sp>
      <p:sp>
        <p:nvSpPr>
          <p:cNvPr id="377" name="Google Shape;377;p32"/>
          <p:cNvSpPr txBox="1"/>
          <p:nvPr/>
        </p:nvSpPr>
        <p:spPr>
          <a:xfrm>
            <a:off x="6553200" y="6096000"/>
            <a:ext cx="175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WorkStation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3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4" name="Google Shape;38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763" y="1717675"/>
            <a:ext cx="6827837" cy="399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3"/>
          <p:cNvSpPr txBox="1"/>
          <p:nvPr/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Types of Connection</a:t>
            </a:r>
            <a:endParaRPr b="0" sz="36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4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2" name="Google Shape;3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113" y="2317750"/>
            <a:ext cx="6389687" cy="21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4"/>
          <p:cNvSpPr txBox="1"/>
          <p:nvPr/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Network Topologies</a:t>
            </a:r>
            <a:endParaRPr b="0" sz="36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0" name="Google Shape;40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7225" y="1652588"/>
            <a:ext cx="4854575" cy="360521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5"/>
          <p:cNvSpPr txBox="1"/>
          <p:nvPr/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Mesh Topology</a:t>
            </a:r>
            <a:endParaRPr b="0" sz="36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6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8" name="Google Shape;40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100" y="1881188"/>
            <a:ext cx="5905500" cy="314801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6"/>
          <p:cNvSpPr txBox="1"/>
          <p:nvPr/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Star Topology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7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6" name="Google Shape;41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913" y="2362200"/>
            <a:ext cx="7888287" cy="1668463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7"/>
          <p:cNvSpPr txBox="1"/>
          <p:nvPr/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Bus Topology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4" name="Google Shape;42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063" y="1922463"/>
            <a:ext cx="8593137" cy="309721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8"/>
          <p:cNvSpPr txBox="1"/>
          <p:nvPr/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Ring Topology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9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2" name="Google Shape;43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1490663"/>
            <a:ext cx="6883400" cy="4148137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9"/>
          <p:cNvSpPr txBox="1"/>
          <p:nvPr/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Hybrid Topology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" name="Google Shape;90;p4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Networks supporting the way we live.</a:t>
            </a:r>
            <a:endParaRPr/>
          </a:p>
        </p:txBody>
      </p:sp>
      <p:pic>
        <p:nvPicPr>
          <p:cNvPr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676400"/>
            <a:ext cx="7613650" cy="444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9" name="Google Shape;439;p40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Network Types</a:t>
            </a:r>
            <a:endParaRPr/>
          </a:p>
        </p:txBody>
      </p:sp>
      <p:sp>
        <p:nvSpPr>
          <p:cNvPr id="440" name="Google Shape;440;p40"/>
          <p:cNvSpPr txBox="1"/>
          <p:nvPr>
            <p:ph idx="1" type="body"/>
          </p:nvPr>
        </p:nvSpPr>
        <p:spPr>
          <a:xfrm>
            <a:off x="533400" y="1524000"/>
            <a:ext cx="3352800" cy="4608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880"/>
              <a:buChar char="■"/>
            </a:pPr>
            <a:r>
              <a:rPr lang="en-US" sz="4800"/>
              <a:t>PAN</a:t>
            </a:r>
            <a:endParaRPr/>
          </a:p>
          <a:p>
            <a:pPr indent="-342900" lvl="0" marL="342900" rtl="0" algn="l">
              <a:spcBef>
                <a:spcPts val="960"/>
              </a:spcBef>
              <a:spcAft>
                <a:spcPts val="0"/>
              </a:spcAft>
              <a:buSzPts val="2880"/>
              <a:buChar char="■"/>
            </a:pPr>
            <a:r>
              <a:rPr lang="en-US" sz="4800"/>
              <a:t>LAN</a:t>
            </a:r>
            <a:endParaRPr/>
          </a:p>
          <a:p>
            <a:pPr indent="-342900" lvl="0" marL="342900" rtl="0" algn="l">
              <a:spcBef>
                <a:spcPts val="960"/>
              </a:spcBef>
              <a:spcAft>
                <a:spcPts val="0"/>
              </a:spcAft>
              <a:buSzPts val="2880"/>
              <a:buChar char="■"/>
            </a:pPr>
            <a:r>
              <a:rPr lang="en-US" sz="4800"/>
              <a:t>MAN</a:t>
            </a:r>
            <a:endParaRPr/>
          </a:p>
          <a:p>
            <a:pPr indent="-342900" lvl="0" marL="342900" rtl="0" algn="l">
              <a:spcBef>
                <a:spcPts val="960"/>
              </a:spcBef>
              <a:spcAft>
                <a:spcPts val="0"/>
              </a:spcAft>
              <a:buSzPts val="2880"/>
              <a:buChar char="■"/>
            </a:pPr>
            <a:r>
              <a:rPr lang="en-US" sz="4800"/>
              <a:t>WAN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PAN vs LAN vs MAN vs WAN</a:t>
            </a:r>
            <a:endParaRPr/>
          </a:p>
        </p:txBody>
      </p:sp>
      <p:sp>
        <p:nvSpPr>
          <p:cNvPr id="446" name="Google Shape;446;p41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://networking.layer-x.com/pic/fig008.jpg" id="447" name="Google Shape;44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000" y="1676400"/>
            <a:ext cx="7189438" cy="4414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2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3" name="Google Shape;453;p42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Personal Area Networks (PAN)</a:t>
            </a:r>
            <a:endParaRPr/>
          </a:p>
        </p:txBody>
      </p:sp>
      <p:sp>
        <p:nvSpPr>
          <p:cNvPr id="454" name="Google Shape;454;p42"/>
          <p:cNvSpPr txBox="1"/>
          <p:nvPr>
            <p:ph idx="1" type="body"/>
          </p:nvPr>
        </p:nvSpPr>
        <p:spPr>
          <a:xfrm>
            <a:off x="381000" y="1524000"/>
            <a:ext cx="8382000" cy="4608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80"/>
              <a:buChar char="■"/>
            </a:pPr>
            <a:r>
              <a:rPr lang="en-US" sz="2800"/>
              <a:t>A network that connects computers, peripherals and other devices within a personal operating space.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 sz="2800"/>
              <a:t>Eg. Bluetooth</a:t>
            </a:r>
            <a:endParaRPr/>
          </a:p>
        </p:txBody>
      </p:sp>
      <p:pic>
        <p:nvPicPr>
          <p:cNvPr descr="PAN" id="455" name="Google Shape;45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0" y="2997200"/>
            <a:ext cx="4076700" cy="2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2"/>
          <p:cNvSpPr/>
          <p:nvPr/>
        </p:nvSpPr>
        <p:spPr>
          <a:xfrm>
            <a:off x="3070225" y="6491288"/>
            <a:ext cx="2644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http://www.conniq.com</a:t>
            </a:r>
            <a:r>
              <a:rPr b="1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3" name="Google Shape;463;p43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Local Area Networks (LAN)</a:t>
            </a:r>
            <a:endParaRPr/>
          </a:p>
        </p:txBody>
      </p:sp>
      <p:sp>
        <p:nvSpPr>
          <p:cNvPr id="464" name="Google Shape;464;p43"/>
          <p:cNvSpPr txBox="1"/>
          <p:nvPr>
            <p:ph idx="1" type="body"/>
          </p:nvPr>
        </p:nvSpPr>
        <p:spPr>
          <a:xfrm>
            <a:off x="655638" y="1392238"/>
            <a:ext cx="5211762" cy="507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80"/>
              <a:buChar char="■"/>
            </a:pPr>
            <a:r>
              <a:rPr lang="en-US" sz="2800"/>
              <a:t>Usually privately owned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 sz="2800"/>
              <a:t>And connects computers, peripherals and other devices within an office, building (e.g. office, home) or campus.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 sz="2800"/>
              <a:t>Typical coverage 10m to 1 km.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 sz="2800"/>
              <a:t>Ex. Ethernet, Wireless LANs</a:t>
            </a:r>
            <a:endParaRPr/>
          </a:p>
        </p:txBody>
      </p:sp>
      <p:pic>
        <p:nvPicPr>
          <p:cNvPr descr="LAN" id="465" name="Google Shape;46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00" y="1447800"/>
            <a:ext cx="2719388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3"/>
          <p:cNvSpPr/>
          <p:nvPr/>
        </p:nvSpPr>
        <p:spPr>
          <a:xfrm>
            <a:off x="2743200" y="6477000"/>
            <a:ext cx="2644775" cy="366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http://www.conniq.com</a:t>
            </a:r>
            <a:r>
              <a:rPr b="1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4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2" name="Google Shape;47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298" y="1371600"/>
            <a:ext cx="7904615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4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Local Area Networks (LAN)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5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9" name="Google Shape;479;p45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Metropolitan Area Network (MAN)</a:t>
            </a:r>
            <a:endParaRPr/>
          </a:p>
        </p:txBody>
      </p:sp>
      <p:sp>
        <p:nvSpPr>
          <p:cNvPr id="480" name="Google Shape;480;p45"/>
          <p:cNvSpPr txBox="1"/>
          <p:nvPr>
            <p:ph idx="1" type="body"/>
          </p:nvPr>
        </p:nvSpPr>
        <p:spPr>
          <a:xfrm>
            <a:off x="381000" y="1524000"/>
            <a:ext cx="8382000" cy="4608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80"/>
              <a:buChar char="■"/>
            </a:pPr>
            <a:r>
              <a:rPr lang="en-US" sz="2800"/>
              <a:t>Is a city wide network.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 sz="2800"/>
              <a:t>The coverage limitation is not strict, but real implementation may have range of up to 50 km in urban, suburban, or rural area.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 sz="2800"/>
              <a:t>Ex. WiMax</a:t>
            </a:r>
            <a:endParaRPr/>
          </a:p>
        </p:txBody>
      </p:sp>
      <p:pic>
        <p:nvPicPr>
          <p:cNvPr descr="MAN" id="481" name="Google Shape;48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3200400"/>
            <a:ext cx="361950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6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8" name="Google Shape;488;p46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Wide Area Networks (WANs)</a:t>
            </a:r>
            <a:endParaRPr/>
          </a:p>
        </p:txBody>
      </p:sp>
      <p:sp>
        <p:nvSpPr>
          <p:cNvPr id="489" name="Google Shape;489;p46"/>
          <p:cNvSpPr txBox="1"/>
          <p:nvPr>
            <p:ph idx="1" type="body"/>
          </p:nvPr>
        </p:nvSpPr>
        <p:spPr>
          <a:xfrm>
            <a:off x="655638" y="1392238"/>
            <a:ext cx="7940675" cy="507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80"/>
              <a:buChar char="■"/>
            </a:pPr>
            <a:r>
              <a:rPr lang="en-US" sz="2800"/>
              <a:t>A network that spans larger geographical area spanning a state, a country, or even the world. </a:t>
            </a:r>
            <a:endParaRPr sz="24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 sz="2800"/>
              <a:t>LANs separated by geographic distance are connected by a Wide Area Network (WAN)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 sz="2800"/>
              <a:t>PSTN, Cellular Networks (GSM etc)</a:t>
            </a:r>
            <a:endParaRPr/>
          </a:p>
          <a:p>
            <a:pPr indent="-251459" lvl="0" marL="342900" rtl="0" algn="l"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400"/>
          </a:p>
          <a:p>
            <a:pPr indent="-220980" lvl="0" marL="342900" rtl="0" algn="l">
              <a:spcBef>
                <a:spcPts val="64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  <p:pic>
        <p:nvPicPr>
          <p:cNvPr descr="WAN" id="490" name="Google Shape;49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6950" y="3638550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3903663"/>
            <a:ext cx="5091113" cy="1963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7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Point-to-Point WAN</a:t>
            </a:r>
            <a:endParaRPr/>
          </a:p>
        </p:txBody>
      </p:sp>
      <p:sp>
        <p:nvSpPr>
          <p:cNvPr id="497" name="Google Shape;497;p47"/>
          <p:cNvSpPr txBox="1"/>
          <p:nvPr>
            <p:ph idx="1" type="body"/>
          </p:nvPr>
        </p:nvSpPr>
        <p:spPr>
          <a:xfrm>
            <a:off x="381000" y="1524001"/>
            <a:ext cx="83820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A point-to-point WAN is a network that connects two communicating devices through a transmission media (cable or air).</a:t>
            </a:r>
            <a:endParaRPr/>
          </a:p>
        </p:txBody>
      </p:sp>
      <p:sp>
        <p:nvSpPr>
          <p:cNvPr id="498" name="Google Shape;498;p47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9" name="Google Shape;49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21" y="4003345"/>
            <a:ext cx="9066179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8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Switched WAN</a:t>
            </a:r>
            <a:endParaRPr/>
          </a:p>
        </p:txBody>
      </p:sp>
      <p:sp>
        <p:nvSpPr>
          <p:cNvPr id="505" name="Google Shape;505;p48"/>
          <p:cNvSpPr txBox="1"/>
          <p:nvPr>
            <p:ph idx="1" type="body"/>
          </p:nvPr>
        </p:nvSpPr>
        <p:spPr>
          <a:xfrm>
            <a:off x="381000" y="1524001"/>
            <a:ext cx="8382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A switched WAN is a network with more than two ends.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A switched WAN is used in the backbone of global communication today.</a:t>
            </a:r>
            <a:endParaRPr/>
          </a:p>
        </p:txBody>
      </p:sp>
      <p:sp>
        <p:nvSpPr>
          <p:cNvPr id="506" name="Google Shape;506;p48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7" name="Google Shape;50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0" y="3851157"/>
            <a:ext cx="72390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9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Circuit-Switched Network</a:t>
            </a:r>
            <a:endParaRPr/>
          </a:p>
        </p:txBody>
      </p:sp>
      <p:sp>
        <p:nvSpPr>
          <p:cNvPr id="513" name="Google Shape;513;p49"/>
          <p:cNvSpPr txBox="1"/>
          <p:nvPr>
            <p:ph idx="1" type="body"/>
          </p:nvPr>
        </p:nvSpPr>
        <p:spPr>
          <a:xfrm>
            <a:off x="381000" y="1524002"/>
            <a:ext cx="8382000" cy="1586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80"/>
              <a:buChar char="■"/>
            </a:pPr>
            <a:r>
              <a:rPr lang="en-US" sz="2800"/>
              <a:t>In a </a:t>
            </a:r>
            <a:r>
              <a:rPr b="1" lang="en-US" sz="2800"/>
              <a:t>circuit-switched network, </a:t>
            </a:r>
            <a:r>
              <a:rPr lang="en-US" sz="2800"/>
              <a:t>a dedicated connection, called a circuit, is always available between the two end systems</a:t>
            </a:r>
            <a:endParaRPr/>
          </a:p>
        </p:txBody>
      </p:sp>
      <p:sp>
        <p:nvSpPr>
          <p:cNvPr id="514" name="Google Shape;514;p49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5" name="Google Shape;5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5028176"/>
            <a:ext cx="5438211" cy="167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9799" y="6319838"/>
            <a:ext cx="23622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https://apposite-tech.com/wp-content/uploads/2017/10/circuitswitching.jpg" id="517" name="Google Shape;517;p4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18" name="Google Shape;518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0" y="2873278"/>
            <a:ext cx="4873633" cy="207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7" name="Google Shape;97;p5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Networks supporting the way we learn.</a:t>
            </a:r>
            <a:endParaRPr/>
          </a:p>
        </p:txBody>
      </p:sp>
      <p:sp>
        <p:nvSpPr>
          <p:cNvPr id="98" name="Google Shape;98;p5"/>
          <p:cNvSpPr txBox="1"/>
          <p:nvPr>
            <p:ph idx="1" type="body"/>
          </p:nvPr>
        </p:nvSpPr>
        <p:spPr>
          <a:xfrm>
            <a:off x="381000" y="1524000"/>
            <a:ext cx="8382000" cy="4608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0980" lvl="0" marL="34290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00213"/>
            <a:ext cx="8763000" cy="43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0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Packet-Switched Network</a:t>
            </a:r>
            <a:endParaRPr/>
          </a:p>
        </p:txBody>
      </p:sp>
      <p:sp>
        <p:nvSpPr>
          <p:cNvPr id="524" name="Google Shape;524;p50"/>
          <p:cNvSpPr txBox="1"/>
          <p:nvPr>
            <p:ph idx="1" type="body"/>
          </p:nvPr>
        </p:nvSpPr>
        <p:spPr>
          <a:xfrm>
            <a:off x="381000" y="1524001"/>
            <a:ext cx="83820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80"/>
              <a:buChar char="■"/>
            </a:pPr>
            <a:r>
              <a:rPr lang="en-US" sz="2800"/>
              <a:t>In a computer network, the communication between the two ends is done in blocks of data called </a:t>
            </a:r>
            <a:r>
              <a:rPr b="1" lang="en-US" sz="2800"/>
              <a:t>packets.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 sz="2800"/>
              <a:t>Instead of the continuous communication there will be the exchange of individual data packets between the two computers.</a:t>
            </a:r>
            <a:endParaRPr/>
          </a:p>
        </p:txBody>
      </p:sp>
      <p:sp>
        <p:nvSpPr>
          <p:cNvPr id="525" name="Google Shape;525;p50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6" name="Google Shape;52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0088" y="4307565"/>
            <a:ext cx="5529262" cy="2360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1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https://apposite-tech.com/wp-content/uploads/2017/10/packet-switching.png" id="532" name="Google Shape;532;p5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descr="A typical packet switching process where each packet of the same session may take different routes" id="533" name="Google Shape;533;p51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34" name="Google Shape;53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749" y="2133600"/>
            <a:ext cx="7342437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4200" y="5728648"/>
            <a:ext cx="23050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1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Packet-Switched Network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2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3" name="Google Shape;543;p52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The Internet</a:t>
            </a:r>
            <a:endParaRPr/>
          </a:p>
        </p:txBody>
      </p:sp>
      <p:sp>
        <p:nvSpPr>
          <p:cNvPr id="544" name="Google Shape;544;p52"/>
          <p:cNvSpPr txBox="1"/>
          <p:nvPr>
            <p:ph idx="1" type="body"/>
          </p:nvPr>
        </p:nvSpPr>
        <p:spPr>
          <a:xfrm>
            <a:off x="457200" y="1323975"/>
            <a:ext cx="7940675" cy="507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The internet is defined as a global mesh of interconnected networks.</a:t>
            </a:r>
            <a:endParaRPr/>
          </a:p>
        </p:txBody>
      </p:sp>
      <p:pic>
        <p:nvPicPr>
          <p:cNvPr id="545" name="Google Shape;54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0863" y="2743200"/>
            <a:ext cx="4873625" cy="363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3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1" name="Google Shape;55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832426"/>
            <a:ext cx="7972425" cy="4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3"/>
          <p:cNvSpPr txBox="1"/>
          <p:nvPr/>
        </p:nvSpPr>
        <p:spPr>
          <a:xfrm>
            <a:off x="637381" y="1251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Hierarchical organization of the Internet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4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fld id="{00000000-1234-1234-1234-123412341234}" type="slidenum"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1535654"/>
            <a:ext cx="5189537" cy="4729593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4"/>
          <p:cNvSpPr txBox="1"/>
          <p:nvPr/>
        </p:nvSpPr>
        <p:spPr>
          <a:xfrm>
            <a:off x="637381" y="1251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Hierarchical organization of the Internet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5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Accessing the Internet</a:t>
            </a:r>
            <a:endParaRPr/>
          </a:p>
        </p:txBody>
      </p:sp>
      <p:sp>
        <p:nvSpPr>
          <p:cNvPr id="566" name="Google Shape;566;p55"/>
          <p:cNvSpPr txBox="1"/>
          <p:nvPr>
            <p:ph idx="1" type="body"/>
          </p:nvPr>
        </p:nvSpPr>
        <p:spPr>
          <a:xfrm>
            <a:off x="381000" y="1524001"/>
            <a:ext cx="8382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Using Telephone Networks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540"/>
              <a:buChar char="■"/>
            </a:pPr>
            <a:r>
              <a:rPr lang="en-US"/>
              <a:t>Dial-up service.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540"/>
              <a:buChar char="■"/>
            </a:pPr>
            <a:r>
              <a:rPr lang="en-US"/>
              <a:t>DSL Service.</a:t>
            </a:r>
            <a:endParaRPr/>
          </a:p>
        </p:txBody>
      </p:sp>
      <p:sp>
        <p:nvSpPr>
          <p:cNvPr id="567" name="Google Shape;567;p55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://www.goldenrural.org/wp-content/uploads/2016/04/dsl-anschluss.gif" id="568" name="Google Shape;56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8335" y="3581400"/>
            <a:ext cx="3993357" cy="2662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2.bp.blogspot.com/-4-ApLkOHfFo/VoHovOsXmnI/AAAAAAAAABQ/Zb6gqb1uNCg/s1600/download.png" id="569" name="Google Shape;56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582654"/>
            <a:ext cx="4292971" cy="2820654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5"/>
          <p:cNvSpPr txBox="1"/>
          <p:nvPr/>
        </p:nvSpPr>
        <p:spPr>
          <a:xfrm>
            <a:off x="6324600" y="3276601"/>
            <a:ext cx="1930771" cy="533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DSL Service</a:t>
            </a:r>
            <a:endParaRPr b="0" sz="24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6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Accessing the Internet</a:t>
            </a:r>
            <a:endParaRPr/>
          </a:p>
        </p:txBody>
      </p:sp>
      <p:sp>
        <p:nvSpPr>
          <p:cNvPr id="576" name="Google Shape;576;p56"/>
          <p:cNvSpPr txBox="1"/>
          <p:nvPr>
            <p:ph idx="1" type="body"/>
          </p:nvPr>
        </p:nvSpPr>
        <p:spPr>
          <a:xfrm>
            <a:off x="381000" y="1524001"/>
            <a:ext cx="83820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Using Cable Networks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Using Wireless Networks</a:t>
            </a:r>
            <a:endParaRPr/>
          </a:p>
          <a:p>
            <a:pPr indent="-220980" lvl="0" marL="342900" rtl="0" algn="l">
              <a:spcBef>
                <a:spcPts val="64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  <p:sp>
        <p:nvSpPr>
          <p:cNvPr id="577" name="Google Shape;577;p56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8" name="Google Shape;57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866059"/>
            <a:ext cx="3585947" cy="3229942"/>
          </a:xfrm>
          <a:prstGeom prst="rect">
            <a:avLst/>
          </a:prstGeom>
          <a:noFill/>
          <a:ln>
            <a:noFill/>
          </a:ln>
        </p:spPr>
      </p:pic>
      <p:sp>
        <p:nvSpPr>
          <p:cNvPr descr="https://thewindowsclub-thewindowsclubco.netdna-ssl.com/wp-content/uploads/2012/07/Fig-3-Connect-Wireless-Router-To-Modem1.png" id="579" name="Google Shape;579;p5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descr="https://www.lifewire.com/thmb/2xkkgkum-lRjYWsV5kTT_t2pU-Q=/640x400/filters:no_upscale():max_bytes(150000):strip_icc()/wireless-diagram-1-5804ecb83df78cbc28846dc4.jpg" id="580" name="Google Shape;580;p56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descr="https://www.lifewire.com/thmb/2xkkgkum-lRjYWsV5kTT_t2pU-Q=/640x400/filters:no_upscale():max_bytes(150000):strip_icc()/wireless-diagram-1-5804ecb83df78cbc28846dc4.jpg" id="581" name="Google Shape;581;p56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82" name="Google Shape;582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6749" y="2790364"/>
            <a:ext cx="4579929" cy="3305637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6"/>
          <p:cNvSpPr txBox="1"/>
          <p:nvPr/>
        </p:nvSpPr>
        <p:spPr>
          <a:xfrm>
            <a:off x="5935085" y="6114200"/>
            <a:ext cx="2696153" cy="533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Wireless Networks</a:t>
            </a:r>
            <a:endParaRPr b="0" sz="24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4" name="Google Shape;584;p56"/>
          <p:cNvSpPr txBox="1"/>
          <p:nvPr/>
        </p:nvSpPr>
        <p:spPr>
          <a:xfrm>
            <a:off x="880873" y="6096001"/>
            <a:ext cx="3472630" cy="5334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Cable Modem Networks</a:t>
            </a:r>
            <a:endParaRPr b="0" sz="24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7"/>
          <p:cNvSpPr txBox="1"/>
          <p:nvPr>
            <p:ph type="ctrTitle"/>
          </p:nvPr>
        </p:nvSpPr>
        <p:spPr>
          <a:xfrm>
            <a:off x="990600" y="1676400"/>
            <a:ext cx="7772400" cy="14620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</p:txBody>
      </p:sp>
      <p:sp>
        <p:nvSpPr>
          <p:cNvPr id="590" name="Google Shape;590;p5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5" name="Google Shape;105;p6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Networks supporting the way we learn.</a:t>
            </a:r>
            <a:endParaRPr/>
          </a:p>
        </p:txBody>
      </p:sp>
      <p:pic>
        <p:nvPicPr>
          <p:cNvPr id="106" name="Google Shape;10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1447800"/>
            <a:ext cx="47244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1800" y="1447800"/>
            <a:ext cx="7810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" y="2667000"/>
            <a:ext cx="5486400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05200" y="3886200"/>
            <a:ext cx="5410200" cy="15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000" y="5562600"/>
            <a:ext cx="7848600" cy="7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6" name="Google Shape;116;p7"/>
          <p:cNvSpPr txBox="1"/>
          <p:nvPr>
            <p:ph idx="1" type="body"/>
          </p:nvPr>
        </p:nvSpPr>
        <p:spPr>
          <a:xfrm>
            <a:off x="381000" y="1524000"/>
            <a:ext cx="8382000" cy="4608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0980" lvl="0" marL="34290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  <p:pic>
        <p:nvPicPr>
          <p:cNvPr id="117" name="Google Shape;11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524000"/>
            <a:ext cx="8001000" cy="459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7"/>
          <p:cNvSpPr/>
          <p:nvPr/>
        </p:nvSpPr>
        <p:spPr>
          <a:xfrm>
            <a:off x="9906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Networks supporting the way we work.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4" name="Google Shape;124;p8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Networks supporting the way we play.</a:t>
            </a:r>
            <a:endParaRPr/>
          </a:p>
        </p:txBody>
      </p:sp>
      <p:sp>
        <p:nvSpPr>
          <p:cNvPr id="125" name="Google Shape;125;p8"/>
          <p:cNvSpPr txBox="1"/>
          <p:nvPr>
            <p:ph idx="1" type="body"/>
          </p:nvPr>
        </p:nvSpPr>
        <p:spPr>
          <a:xfrm>
            <a:off x="381000" y="1524000"/>
            <a:ext cx="8382000" cy="4608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0980" lvl="0" marL="34290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  <p:pic>
        <p:nvPicPr>
          <p:cNvPr id="126" name="Google Shape;12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950" y="1447800"/>
            <a:ext cx="758825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2" name="Google Shape;132;p9"/>
          <p:cNvSpPr txBox="1"/>
          <p:nvPr>
            <p:ph type="title"/>
          </p:nvPr>
        </p:nvSpPr>
        <p:spPr>
          <a:xfrm>
            <a:off x="838200" y="3810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Networks- Purpose???</a:t>
            </a:r>
            <a:endParaRPr/>
          </a:p>
        </p:txBody>
      </p:sp>
      <p:sp>
        <p:nvSpPr>
          <p:cNvPr id="133" name="Google Shape;133;p9"/>
          <p:cNvSpPr txBox="1"/>
          <p:nvPr>
            <p:ph idx="1" type="body"/>
          </p:nvPr>
        </p:nvSpPr>
        <p:spPr>
          <a:xfrm>
            <a:off x="762000" y="5562600"/>
            <a:ext cx="8382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Communication.</a:t>
            </a:r>
            <a:endParaRPr/>
          </a:p>
        </p:txBody>
      </p:sp>
      <p:pic>
        <p:nvPicPr>
          <p:cNvPr id="134" name="Google Shape;13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447800"/>
            <a:ext cx="5883275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2000-01-15T04:50:39Z</dcterms:created>
  <dc:creator>Valued Gateway Client</dc:creator>
</cp:coreProperties>
</file>